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9" r:id="rId4"/>
    <p:sldId id="260" r:id="rId5"/>
    <p:sldId id="261" r:id="rId6"/>
    <p:sldId id="262" r:id="rId7"/>
    <p:sldId id="263" r:id="rId8"/>
    <p:sldId id="265" r:id="rId9"/>
    <p:sldId id="266" r:id="rId10"/>
    <p:sldId id="258" r:id="rId11"/>
    <p:sldId id="264"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p:scale>
          <a:sx n="100" d="100"/>
          <a:sy n="100" d="100"/>
        </p:scale>
        <p:origin x="-144" y="-18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ight Triangle 6"/>
          <p:cNvSpPr/>
          <p:nvPr/>
        </p:nvSpPr>
        <p:spPr>
          <a:xfrm>
            <a:off x="1"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3173" y="-925"/>
            <a:ext cx="12195173"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1089484" y="1730403"/>
            <a:ext cx="7531497" cy="1204306"/>
          </a:xfrm>
        </p:spPr>
        <p:txBody>
          <a:bodyPr bIns="9144" anchor="b"/>
          <a:lstStyle>
            <a:lvl1pPr>
              <a:defRPr sz="3200"/>
            </a:lvl1pPr>
          </a:lstStyle>
          <a:p>
            <a:r>
              <a:rPr lang="ru-RU" smtClean="0"/>
              <a:t>Образец заголовка</a:t>
            </a:r>
            <a:endParaRPr lang="en-US" dirty="0"/>
          </a:p>
        </p:txBody>
      </p:sp>
      <p:sp>
        <p:nvSpPr>
          <p:cNvPr id="3" name="Subtitle 2"/>
          <p:cNvSpPr>
            <a:spLocks noGrp="1"/>
          </p:cNvSpPr>
          <p:nvPr>
            <p:ph type="subTitle" idx="1"/>
          </p:nvPr>
        </p:nvSpPr>
        <p:spPr>
          <a:xfrm rot="19140000">
            <a:off x="1616370" y="2470926"/>
            <a:ext cx="8681508"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AAAFCB95-E0D8-436E-B36E-5B1F34ADD7AE}" type="datetimeFigureOut">
              <a:rPr lang="ru-RU" smtClean="0"/>
              <a:t>09.02.2022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53BD69B-03BC-4E19-80D9-4A26F9477E75}"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AAAFCB95-E0D8-436E-B36E-5B1F34ADD7AE}" type="datetimeFigureOut">
              <a:rPr lang="ru-RU" smtClean="0"/>
              <a:t>09.02.2022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53BD69B-03BC-4E19-80D9-4A26F9477E75}"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4678362"/>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09600" y="274639"/>
            <a:ext cx="8026400" cy="467836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AAAFCB95-E0D8-436E-B36E-5B1F34ADD7AE}" type="datetimeFigureOut">
              <a:rPr lang="ru-RU" smtClean="0"/>
              <a:t>09.02.2022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53BD69B-03BC-4E19-80D9-4A26F9477E75}"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AAFCB95-E0D8-436E-B36E-5B1F34ADD7AE}" type="datetimeFigureOut">
              <a:rPr lang="ru-RU" smtClean="0"/>
              <a:t>09.02.2022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53BD69B-03BC-4E19-80D9-4A26F9477E75}"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8" name="Freeform 7"/>
          <p:cNvSpPr/>
          <p:nvPr/>
        </p:nvSpPr>
        <p:spPr>
          <a:xfrm>
            <a:off x="-3173" y="-925"/>
            <a:ext cx="12195173"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1" y="2647950"/>
            <a:ext cx="4762500"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1092532" y="1726738"/>
            <a:ext cx="7534656"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Text Placeholder 2"/>
          <p:cNvSpPr>
            <a:spLocks noGrp="1"/>
          </p:cNvSpPr>
          <p:nvPr>
            <p:ph type="body" idx="1"/>
          </p:nvPr>
        </p:nvSpPr>
        <p:spPr>
          <a:xfrm rot="19140000">
            <a:off x="1621536" y="2468304"/>
            <a:ext cx="8680704"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текста</a:t>
            </a:r>
          </a:p>
        </p:txBody>
      </p:sp>
      <p:sp>
        <p:nvSpPr>
          <p:cNvPr id="4" name="Date Placeholder 3"/>
          <p:cNvSpPr>
            <a:spLocks noGrp="1"/>
          </p:cNvSpPr>
          <p:nvPr>
            <p:ph type="dt" sz="half" idx="10"/>
          </p:nvPr>
        </p:nvSpPr>
        <p:spPr/>
        <p:txBody>
          <a:bodyPr/>
          <a:lstStyle/>
          <a:p>
            <a:fld id="{AAAFCB95-E0D8-436E-B36E-5B1F34ADD7AE}" type="datetimeFigureOut">
              <a:rPr lang="ru-RU" smtClean="0"/>
              <a:t>09.02.2022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53BD69B-03BC-4E19-80D9-4A26F9477E75}"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97280" y="1097280"/>
            <a:ext cx="42672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66688" y="1097280"/>
            <a:ext cx="42672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AAAFCB95-E0D8-436E-B36E-5B1F34ADD7AE}" type="datetimeFigureOut">
              <a:rPr lang="ru-RU" smtClean="0"/>
              <a:t>09.02.2022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53BD69B-03BC-4E19-80D9-4A26F9477E75}"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097280" y="1097280"/>
            <a:ext cx="42672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4" name="Content Placeholder 3"/>
          <p:cNvSpPr>
            <a:spLocks noGrp="1"/>
          </p:cNvSpPr>
          <p:nvPr>
            <p:ph sz="half" idx="2"/>
          </p:nvPr>
        </p:nvSpPr>
        <p:spPr>
          <a:xfrm>
            <a:off x="1092200" y="1701848"/>
            <a:ext cx="42672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66688" y="1097280"/>
            <a:ext cx="42672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6" name="Content Placeholder 5"/>
          <p:cNvSpPr>
            <a:spLocks noGrp="1"/>
          </p:cNvSpPr>
          <p:nvPr>
            <p:ph sz="quarter" idx="4"/>
          </p:nvPr>
        </p:nvSpPr>
        <p:spPr>
          <a:xfrm>
            <a:off x="6266688" y="1701848"/>
            <a:ext cx="42672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AAAFCB95-E0D8-436E-B36E-5B1F34ADD7AE}" type="datetimeFigureOut">
              <a:rPr lang="ru-RU" smtClean="0"/>
              <a:t>09.02.2022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53BD69B-03BC-4E19-80D9-4A26F9477E75}"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AAAFCB95-E0D8-436E-B36E-5B1F34ADD7AE}" type="datetimeFigureOut">
              <a:rPr lang="ru-RU" smtClean="0"/>
              <a:t>09.02.2022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53BD69B-03BC-4E19-80D9-4A26F9477E75}"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AFCB95-E0D8-436E-B36E-5B1F34ADD7AE}" type="datetimeFigureOut">
              <a:rPr lang="ru-RU" smtClean="0"/>
              <a:t>09.02.2022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53BD69B-03BC-4E19-80D9-4A26F9477E75}"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7" name="Right Triangle 16"/>
          <p:cNvSpPr/>
          <p:nvPr/>
        </p:nvSpPr>
        <p:spPr>
          <a:xfrm>
            <a:off x="1"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1720852" y="-1720850"/>
            <a:ext cx="6858000" cy="10299704"/>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1046573" y="1576104"/>
            <a:ext cx="694944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Content Placeholder 2"/>
          <p:cNvSpPr>
            <a:spLocks noGrp="1"/>
          </p:cNvSpPr>
          <p:nvPr>
            <p:ph idx="1"/>
          </p:nvPr>
        </p:nvSpPr>
        <p:spPr>
          <a:xfrm>
            <a:off x="6332737" y="2618913"/>
            <a:ext cx="507703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rot="19140000">
            <a:off x="1730605" y="2253385"/>
            <a:ext cx="7726347"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ru-RU" smtClean="0"/>
              <a:t>Образец текста</a:t>
            </a:r>
          </a:p>
        </p:txBody>
      </p:sp>
      <p:sp>
        <p:nvSpPr>
          <p:cNvPr id="5" name="Date Placeholder 4"/>
          <p:cNvSpPr>
            <a:spLocks noGrp="1"/>
          </p:cNvSpPr>
          <p:nvPr>
            <p:ph type="dt" sz="half" idx="10"/>
          </p:nvPr>
        </p:nvSpPr>
        <p:spPr/>
        <p:txBody>
          <a:bodyPr/>
          <a:lstStyle/>
          <a:p>
            <a:fld id="{AAAFCB95-E0D8-436E-B36E-5B1F34ADD7AE}" type="datetimeFigureOut">
              <a:rPr lang="ru-RU" smtClean="0"/>
              <a:t>09.02.2022</a:t>
            </a:fld>
            <a:endParaRPr lang="ru-RU"/>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753BD69B-03BC-4E19-80D9-4A26F9477E75}"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705101" y="0"/>
            <a:ext cx="9486900"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ru-RU" smtClean="0"/>
              <a:t>Вставка рисунка</a:t>
            </a:r>
            <a:endParaRPr lang="en-US" dirty="0"/>
          </a:p>
        </p:txBody>
      </p:sp>
      <p:sp>
        <p:nvSpPr>
          <p:cNvPr id="9" name="Right Triangle 8"/>
          <p:cNvSpPr/>
          <p:nvPr/>
        </p:nvSpPr>
        <p:spPr>
          <a:xfrm>
            <a:off x="1"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 y="5048250"/>
            <a:ext cx="4762500"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94929" y="1717501"/>
            <a:ext cx="7315200" cy="867444"/>
          </a:xfrm>
        </p:spPr>
        <p:txBody>
          <a:bodyPr anchor="b"/>
          <a:lstStyle>
            <a:lvl1pPr algn="l">
              <a:defRPr sz="2800" b="0">
                <a:latin typeface="+mj-l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rot="19140000">
            <a:off x="1524639" y="2180529"/>
            <a:ext cx="8128727"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AAFCB95-E0D8-436E-B36E-5B1F34ADD7AE}" type="datetimeFigureOut">
              <a:rPr lang="ru-RU" smtClean="0"/>
              <a:t>09.02.2022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53BD69B-03BC-4E19-80D9-4A26F9477E75}"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3175" y="5050633"/>
            <a:ext cx="4765676"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3173" y="5051293"/>
            <a:ext cx="12195173"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97280" y="365760"/>
            <a:ext cx="10027920" cy="54864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100629"/>
            <a:ext cx="10027920" cy="3579849"/>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19140000">
            <a:off x="268224" y="5870448"/>
            <a:ext cx="2901696" cy="201168"/>
          </a:xfrm>
          <a:prstGeom prst="rect">
            <a:avLst/>
          </a:prstGeom>
        </p:spPr>
        <p:txBody>
          <a:bodyPr vert="horz" lIns="91440" tIns="45720" rIns="91440" bIns="45720" rtlCol="0" anchor="ctr"/>
          <a:lstStyle>
            <a:lvl1pPr algn="l">
              <a:defRPr sz="1200">
                <a:solidFill>
                  <a:srgbClr val="FFFFFF"/>
                </a:solidFill>
              </a:defRPr>
            </a:lvl1pPr>
          </a:lstStyle>
          <a:p>
            <a:fld id="{AAAFCB95-E0D8-436E-B36E-5B1F34ADD7AE}" type="datetimeFigureOut">
              <a:rPr lang="ru-RU" smtClean="0"/>
              <a:t>09.02.2022</a:t>
            </a:fld>
            <a:endParaRPr lang="ru-RU"/>
          </a:p>
        </p:txBody>
      </p:sp>
      <p:sp>
        <p:nvSpPr>
          <p:cNvPr id="5" name="Footer Placeholder 4"/>
          <p:cNvSpPr>
            <a:spLocks noGrp="1"/>
          </p:cNvSpPr>
          <p:nvPr>
            <p:ph type="ftr" sz="quarter" idx="3"/>
          </p:nvPr>
        </p:nvSpPr>
        <p:spPr>
          <a:xfrm>
            <a:off x="4690019" y="6285122"/>
            <a:ext cx="62992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ru-RU"/>
          </a:p>
        </p:txBody>
      </p:sp>
      <p:sp>
        <p:nvSpPr>
          <p:cNvPr id="6" name="Slide Number Placeholder 5"/>
          <p:cNvSpPr>
            <a:spLocks noGrp="1"/>
          </p:cNvSpPr>
          <p:nvPr>
            <p:ph type="sldNum" sz="quarter" idx="4"/>
          </p:nvPr>
        </p:nvSpPr>
        <p:spPr>
          <a:xfrm>
            <a:off x="11201384" y="6170822"/>
            <a:ext cx="67056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753BD69B-03BC-4E19-80D9-4A26F9477E75}"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07067" y="352425"/>
            <a:ext cx="9365372" cy="2209800"/>
          </a:xfrm>
        </p:spPr>
        <p:txBody>
          <a:bodyPr/>
          <a:lstStyle/>
          <a:p>
            <a:pPr algn="ctr"/>
            <a:r>
              <a:rPr lang="en-US" sz="2000" b="1" dirty="0" smtClean="0">
                <a:latin typeface="Times New Roman" panose="02020603050405020304" pitchFamily="18" charset="0"/>
                <a:cs typeface="Times New Roman" panose="02020603050405020304" pitchFamily="18" charset="0"/>
              </a:rPr>
              <a:t/>
            </a:r>
            <a:br>
              <a:rPr lang="en-US" sz="2000" b="1" dirty="0" smtClean="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
            </a:r>
            <a:br>
              <a:rPr lang="en-US" sz="2000" b="1" dirty="0">
                <a:latin typeface="Times New Roman" panose="02020603050405020304" pitchFamily="18" charset="0"/>
                <a:cs typeface="Times New Roman" panose="02020603050405020304" pitchFamily="18" charset="0"/>
              </a:rPr>
            </a:br>
            <a:r>
              <a:rPr lang="en-US" sz="2000" b="1" dirty="0" smtClean="0">
                <a:latin typeface="Times New Roman" panose="02020603050405020304" pitchFamily="18" charset="0"/>
                <a:cs typeface="Times New Roman" panose="02020603050405020304" pitchFamily="18" charset="0"/>
              </a:rPr>
              <a:t/>
            </a:r>
            <a:br>
              <a:rPr lang="en-US" sz="2000" b="1" dirty="0" smtClean="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
            </a:r>
            <a:br>
              <a:rPr lang="en-US" sz="2000" b="1" dirty="0">
                <a:latin typeface="Times New Roman" panose="02020603050405020304" pitchFamily="18" charset="0"/>
                <a:cs typeface="Times New Roman" panose="02020603050405020304" pitchFamily="18" charset="0"/>
              </a:rPr>
            </a:br>
            <a:r>
              <a:rPr lang="en-US" sz="2000" b="1" dirty="0" smtClean="0">
                <a:latin typeface="Times New Roman" panose="02020603050405020304" pitchFamily="18" charset="0"/>
                <a:cs typeface="Times New Roman" panose="02020603050405020304" pitchFamily="18" charset="0"/>
              </a:rPr>
              <a:t/>
            </a:r>
            <a:br>
              <a:rPr lang="en-US" sz="2000" b="1" dirty="0" smtClean="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
            </a:r>
            <a:br>
              <a:rPr lang="en-US" sz="2000" b="1" dirty="0">
                <a:latin typeface="Times New Roman" panose="02020603050405020304" pitchFamily="18" charset="0"/>
                <a:cs typeface="Times New Roman" panose="02020603050405020304" pitchFamily="18" charset="0"/>
              </a:rPr>
            </a:br>
            <a:r>
              <a:rPr lang="ru-RU" sz="2000" dirty="0" smtClean="0">
                <a:latin typeface="Times New Roman" panose="02020603050405020304" pitchFamily="18" charset="0"/>
                <a:cs typeface="Times New Roman" panose="02020603050405020304" pitchFamily="18" charset="0"/>
              </a:rPr>
              <a:t>Муниципальное </a:t>
            </a:r>
            <a:r>
              <a:rPr lang="ru-RU" sz="2000" dirty="0">
                <a:latin typeface="Times New Roman" panose="02020603050405020304" pitchFamily="18" charset="0"/>
                <a:cs typeface="Times New Roman" panose="02020603050405020304" pitchFamily="18" charset="0"/>
              </a:rPr>
              <a:t>дошкольное образовательное учреждение </a:t>
            </a:r>
            <a:r>
              <a:rPr lang="en-US" sz="2000" dirty="0" smtClean="0">
                <a:latin typeface="Times New Roman" panose="02020603050405020304" pitchFamily="18" charset="0"/>
                <a:cs typeface="Times New Roman" panose="02020603050405020304" pitchFamily="18" charset="0"/>
              </a:rPr>
              <a:t/>
            </a:r>
            <a:br>
              <a:rPr lang="en-US" sz="2000" dirty="0" smtClean="0">
                <a:latin typeface="Times New Roman" panose="02020603050405020304" pitchFamily="18" charset="0"/>
                <a:cs typeface="Times New Roman" panose="02020603050405020304" pitchFamily="18" charset="0"/>
              </a:rPr>
            </a:br>
            <a:r>
              <a:rPr lang="ru-RU" sz="2000" dirty="0" smtClean="0">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Центр развития ребёнка — детский сад</a:t>
            </a:r>
            <a:r>
              <a:rPr lang="ru-RU" sz="2000" dirty="0" smtClean="0">
                <a:latin typeface="Times New Roman" panose="02020603050405020304" pitchFamily="18" charset="0"/>
                <a:cs typeface="Times New Roman" panose="02020603050405020304" pitchFamily="18" charset="0"/>
              </a:rPr>
              <a:t>»</a:t>
            </a:r>
            <a:br>
              <a:rPr lang="ru-RU" sz="2000" dirty="0" smtClean="0">
                <a:latin typeface="Times New Roman" panose="02020603050405020304" pitchFamily="18" charset="0"/>
                <a:cs typeface="Times New Roman" panose="02020603050405020304" pitchFamily="18" charset="0"/>
              </a:rPr>
            </a:br>
            <a:r>
              <a:rPr lang="ru-RU" sz="2000" b="1" dirty="0" smtClean="0">
                <a:latin typeface="Times New Roman" panose="02020603050405020304" pitchFamily="18" charset="0"/>
                <a:cs typeface="Times New Roman" panose="02020603050405020304" pitchFamily="18" charset="0"/>
              </a:rPr>
              <a:t/>
            </a:r>
            <a:br>
              <a:rPr lang="ru-RU" sz="2000" b="1" dirty="0" smtClean="0">
                <a:latin typeface="Times New Roman" panose="02020603050405020304" pitchFamily="18" charset="0"/>
                <a:cs typeface="Times New Roman" panose="02020603050405020304" pitchFamily="18" charset="0"/>
              </a:rPr>
            </a:b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ru-RU" sz="2000" b="1" dirty="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r>
              <a:rPr lang="ru-RU" sz="2000" b="1" dirty="0">
                <a:solidFill>
                  <a:srgbClr val="002060"/>
                </a:solidFill>
                <a:latin typeface="Times New Roman" panose="02020603050405020304" pitchFamily="18" charset="0"/>
                <a:cs typeface="Times New Roman" panose="02020603050405020304" pitchFamily="18" charset="0"/>
              </a:rPr>
              <a:t>«Социализация детей младшего дошкольного возраста. Самостоятельность и самообслуживание»	</a:t>
            </a:r>
            <a:endParaRPr lang="ru-RU" dirty="0">
              <a:solidFill>
                <a:srgbClr val="002060"/>
              </a:solidFill>
            </a:endParaRPr>
          </a:p>
        </p:txBody>
      </p:sp>
      <p:sp>
        <p:nvSpPr>
          <p:cNvPr id="3" name="Подзаголовок 2"/>
          <p:cNvSpPr>
            <a:spLocks noGrp="1"/>
          </p:cNvSpPr>
          <p:nvPr>
            <p:ph type="subTitle" idx="1"/>
          </p:nvPr>
        </p:nvSpPr>
        <p:spPr>
          <a:xfrm rot="19574905">
            <a:off x="2213366" y="3345577"/>
            <a:ext cx="6484254" cy="1000801"/>
          </a:xfrm>
        </p:spPr>
        <p:txBody>
          <a:bodyPr>
            <a:normAutofit/>
          </a:bodyPr>
          <a:lstStyle/>
          <a:p>
            <a:r>
              <a:rPr lang="ru-RU" dirty="0" smtClean="0"/>
              <a:t>Консультация для родителей.</a:t>
            </a:r>
          </a:p>
          <a:p>
            <a:r>
              <a:rPr lang="ru-RU" dirty="0" smtClean="0"/>
              <a:t>младшая группа</a:t>
            </a:r>
            <a:endParaRPr lang="ru-RU" dirty="0"/>
          </a:p>
        </p:txBody>
      </p:sp>
      <p:pic>
        <p:nvPicPr>
          <p:cNvPr id="1026" name="Picture 2" descr="C:\Users\Катя\Desktop\rodit_i_po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77469" y="3362326"/>
            <a:ext cx="6214532" cy="3495674"/>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2647949"/>
            <a:ext cx="3078809" cy="2005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515225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9074" y="205057"/>
            <a:ext cx="11696701" cy="8202245"/>
          </a:xfrm>
          <a:prstGeom prst="rect">
            <a:avLst/>
          </a:prstGeom>
        </p:spPr>
        <p:txBody>
          <a:bodyPr wrap="square">
            <a:spAutoFit/>
          </a:bodyPr>
          <a:lstStyle/>
          <a:p>
            <a:pPr indent="450215" algn="just">
              <a:spcAft>
                <a:spcPts val="0"/>
              </a:spcAft>
            </a:pPr>
            <a:endParaRPr lang="en-US" sz="1200" dirty="0" smtClean="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50000"/>
              </a:lnSpc>
            </a:pPr>
            <a:r>
              <a:rPr lang="ru-RU" sz="1600" b="1" dirty="0">
                <a:solidFill>
                  <a:srgbClr val="000000"/>
                </a:solidFill>
                <a:latin typeface="Times New Roman" pitchFamily="18" charset="0"/>
                <a:cs typeface="Times New Roman" pitchFamily="18" charset="0"/>
              </a:rPr>
              <a:t>Упражнение «Как быть?» (обсудим</a:t>
            </a:r>
            <a:r>
              <a:rPr lang="ru-RU" sz="1600" b="1" dirty="0" smtClean="0">
                <a:solidFill>
                  <a:srgbClr val="000000"/>
                </a:solidFill>
                <a:latin typeface="Times New Roman" pitchFamily="18" charset="0"/>
                <a:cs typeface="Times New Roman" pitchFamily="18" charset="0"/>
              </a:rPr>
              <a:t>):</a:t>
            </a:r>
            <a:endParaRPr lang="ru-RU" sz="1400" b="1" dirty="0">
              <a:solidFill>
                <a:srgbClr val="000000"/>
              </a:solidFill>
              <a:latin typeface="Times New Roman" pitchFamily="18" charset="0"/>
              <a:cs typeface="Times New Roman" pitchFamily="18" charset="0"/>
            </a:endParaRPr>
          </a:p>
          <a:p>
            <a:pPr>
              <a:lnSpc>
                <a:spcPct val="150000"/>
              </a:lnSpc>
            </a:pPr>
            <a:r>
              <a:rPr lang="ru-RU" sz="1400" dirty="0">
                <a:solidFill>
                  <a:srgbClr val="000000"/>
                </a:solidFill>
                <a:latin typeface="Times New Roman" pitchFamily="18" charset="0"/>
                <a:cs typeface="Times New Roman" pitchFamily="18" charset="0"/>
              </a:rPr>
              <a:t>Цель: дать родителям возможность обдумать и поделиться своим опытом с </a:t>
            </a:r>
            <a:r>
              <a:rPr lang="ru-RU" sz="1400" dirty="0" smtClean="0">
                <a:solidFill>
                  <a:srgbClr val="000000"/>
                </a:solidFill>
                <a:latin typeface="Times New Roman" pitchFamily="18" charset="0"/>
                <a:cs typeface="Times New Roman" pitchFamily="18" charset="0"/>
              </a:rPr>
              <a:t>другими родителями</a:t>
            </a:r>
            <a:r>
              <a:rPr lang="ru-RU" sz="1400" dirty="0">
                <a:solidFill>
                  <a:srgbClr val="000000"/>
                </a:solidFill>
                <a:latin typeface="Times New Roman" pitchFamily="18" charset="0"/>
                <a:cs typeface="Times New Roman" pitchFamily="18" charset="0"/>
              </a:rPr>
              <a:t>, выявить ошибки и разобрать их</a:t>
            </a:r>
            <a:r>
              <a:rPr lang="ru-RU" sz="1400" dirty="0" smtClean="0">
                <a:solidFill>
                  <a:srgbClr val="000000"/>
                </a:solidFill>
                <a:latin typeface="Times New Roman" pitchFamily="18" charset="0"/>
                <a:cs typeface="Times New Roman" pitchFamily="18" charset="0"/>
              </a:rPr>
              <a:t>.</a:t>
            </a:r>
          </a:p>
          <a:p>
            <a:pPr lvl="0" algn="ctr"/>
            <a:r>
              <a:rPr lang="ru-RU" sz="1400" b="1" dirty="0">
                <a:solidFill>
                  <a:srgbClr val="000000"/>
                </a:solidFill>
                <a:latin typeface="Times New Roman" pitchFamily="18" charset="0"/>
                <a:cs typeface="Times New Roman" pitchFamily="18" charset="0"/>
              </a:rPr>
              <a:t>Педагогическая </a:t>
            </a:r>
            <a:r>
              <a:rPr lang="ru-RU" sz="1400" b="1" dirty="0" smtClean="0">
                <a:solidFill>
                  <a:srgbClr val="000000"/>
                </a:solidFill>
                <a:latin typeface="Times New Roman" pitchFamily="18" charset="0"/>
                <a:cs typeface="Times New Roman" pitchFamily="18" charset="0"/>
              </a:rPr>
              <a:t>ситуация</a:t>
            </a:r>
            <a:endParaRPr lang="ru-RU" sz="1400" dirty="0">
              <a:solidFill>
                <a:srgbClr val="000000"/>
              </a:solidFill>
              <a:latin typeface="Times New Roman" pitchFamily="18" charset="0"/>
              <a:cs typeface="Times New Roman" pitchFamily="18" charset="0"/>
            </a:endParaRPr>
          </a:p>
          <a:p>
            <a:pPr algn="just"/>
            <a:r>
              <a:rPr lang="ru-RU" sz="1400" dirty="0">
                <a:solidFill>
                  <a:srgbClr val="000000"/>
                </a:solidFill>
                <a:latin typeface="Times New Roman" pitchFamily="18" charset="0"/>
                <a:cs typeface="Times New Roman" pitchFamily="18" charset="0"/>
              </a:rPr>
              <a:t>«Илюша (3 года) с усердием натягивает колготки. Трудное занятие! Наконец-то, после долгих усилий, колготки почти надеты, но… наизнанку. Малыш, конечно, этого не замечает и продолжает их натягивать. Мать прекращает, как она говорит, эту «бесцеремонную возню», быстрым движением, не скрывая раздражения, старается натянуть ребенку колготки. Малыш поднимает крик:</a:t>
            </a:r>
          </a:p>
          <a:p>
            <a:pPr algn="just"/>
            <a:r>
              <a:rPr lang="ru-RU" sz="1400" dirty="0">
                <a:solidFill>
                  <a:srgbClr val="000000"/>
                </a:solidFill>
                <a:latin typeface="Times New Roman" pitchFamily="18" charset="0"/>
                <a:cs typeface="Times New Roman" pitchFamily="18" charset="0"/>
              </a:rPr>
              <a:t>- Сам! Сам! Сам!</a:t>
            </a:r>
          </a:p>
          <a:p>
            <a:pPr algn="just"/>
            <a:r>
              <a:rPr lang="ru-RU" sz="1400" dirty="0">
                <a:solidFill>
                  <a:srgbClr val="000000"/>
                </a:solidFill>
                <a:latin typeface="Times New Roman" pitchFamily="18" charset="0"/>
                <a:cs typeface="Times New Roman" pitchFamily="18" charset="0"/>
              </a:rPr>
              <a:t>- Сиди спокойно и не капризничай! Не умеешь, а кричишь «Сам».</a:t>
            </a:r>
          </a:p>
          <a:p>
            <a:pPr algn="ctr"/>
            <a:r>
              <a:rPr lang="ru-RU" sz="1400" dirty="0">
                <a:solidFill>
                  <a:srgbClr val="000000"/>
                </a:solidFill>
                <a:latin typeface="Times New Roman" pitchFamily="18" charset="0"/>
                <a:cs typeface="Times New Roman" pitchFamily="18" charset="0"/>
              </a:rPr>
              <a:t> </a:t>
            </a:r>
          </a:p>
          <a:p>
            <a:pPr algn="ctr"/>
            <a:r>
              <a:rPr lang="ru-RU" sz="1400" b="1" dirty="0">
                <a:solidFill>
                  <a:srgbClr val="000000"/>
                </a:solidFill>
                <a:latin typeface="Times New Roman" pitchFamily="18" charset="0"/>
                <a:cs typeface="Times New Roman" pitchFamily="18" charset="0"/>
              </a:rPr>
              <a:t>Вопросы:</a:t>
            </a:r>
            <a:endParaRPr lang="ru-RU" sz="1400" dirty="0">
              <a:solidFill>
                <a:srgbClr val="000000"/>
              </a:solidFill>
              <a:latin typeface="Times New Roman" pitchFamily="18" charset="0"/>
              <a:cs typeface="Times New Roman" pitchFamily="18" charset="0"/>
            </a:endParaRPr>
          </a:p>
          <a:p>
            <a:pPr algn="just"/>
            <a:r>
              <a:rPr lang="ru-RU" sz="1400" dirty="0">
                <a:solidFill>
                  <a:srgbClr val="000000"/>
                </a:solidFill>
                <a:latin typeface="Times New Roman" pitchFamily="18" charset="0"/>
                <a:cs typeface="Times New Roman" pitchFamily="18" charset="0"/>
              </a:rPr>
              <a:t>Правильно ли поступила мать? Обоснуйте ваше мнение.</a:t>
            </a:r>
          </a:p>
          <a:p>
            <a:pPr algn="just"/>
            <a:r>
              <a:rPr lang="ru-RU" sz="1400" dirty="0">
                <a:solidFill>
                  <a:srgbClr val="000000"/>
                </a:solidFill>
                <a:latin typeface="Times New Roman" pitchFamily="18" charset="0"/>
                <a:cs typeface="Times New Roman" pitchFamily="18" charset="0"/>
              </a:rPr>
              <a:t>Как вы думаете, почему она так поступила?</a:t>
            </a:r>
          </a:p>
          <a:p>
            <a:pPr algn="just"/>
            <a:r>
              <a:rPr lang="ru-RU" sz="1400" dirty="0">
                <a:solidFill>
                  <a:srgbClr val="000000"/>
                </a:solidFill>
                <a:latin typeface="Times New Roman" pitchFamily="18" charset="0"/>
                <a:cs typeface="Times New Roman" pitchFamily="18" charset="0"/>
              </a:rPr>
              <a:t>Как расценивать детское «я сам» в воспитании ребенка?</a:t>
            </a:r>
          </a:p>
          <a:p>
            <a:pPr algn="just"/>
            <a:r>
              <a:rPr lang="ru-RU" sz="1400" dirty="0">
                <a:solidFill>
                  <a:srgbClr val="000000"/>
                </a:solidFill>
                <a:latin typeface="Times New Roman" pitchFamily="18" charset="0"/>
                <a:cs typeface="Times New Roman" pitchFamily="18" charset="0"/>
              </a:rPr>
              <a:t>Какие самостоятельные трудовые действия доступны младшему дошкольнику?</a:t>
            </a:r>
          </a:p>
          <a:p>
            <a:pPr algn="just"/>
            <a:r>
              <a:rPr lang="ru-RU" sz="1400" dirty="0">
                <a:solidFill>
                  <a:srgbClr val="000000"/>
                </a:solidFill>
                <a:latin typeface="Times New Roman" pitchFamily="18" charset="0"/>
                <a:cs typeface="Times New Roman" pitchFamily="18" charset="0"/>
              </a:rPr>
              <a:t>Что ваш ребенок делает сам?</a:t>
            </a:r>
          </a:p>
          <a:p>
            <a:pPr algn="ctr"/>
            <a:r>
              <a:rPr lang="ru-RU" sz="1400" b="1" dirty="0">
                <a:solidFill>
                  <a:srgbClr val="000000"/>
                </a:solidFill>
                <a:latin typeface="Times New Roman" pitchFamily="18" charset="0"/>
                <a:cs typeface="Times New Roman" pitchFamily="18" charset="0"/>
              </a:rPr>
              <a:t>Педагогическая ситуация</a:t>
            </a:r>
            <a:endParaRPr lang="ru-RU" sz="1400" dirty="0">
              <a:solidFill>
                <a:srgbClr val="000000"/>
              </a:solidFill>
              <a:latin typeface="Times New Roman" pitchFamily="18" charset="0"/>
              <a:cs typeface="Times New Roman" pitchFamily="18" charset="0"/>
            </a:endParaRPr>
          </a:p>
          <a:p>
            <a:pPr algn="just"/>
            <a:r>
              <a:rPr lang="ru-RU" sz="1400" dirty="0">
                <a:solidFill>
                  <a:srgbClr val="000000"/>
                </a:solidFill>
                <a:latin typeface="Times New Roman" pitchFamily="18" charset="0"/>
                <a:cs typeface="Times New Roman" pitchFamily="18" charset="0"/>
              </a:rPr>
              <a:t>«Алеше четвертый год, но он по сравнению с детьми его возраста совершенно беспомощен, протестом встречает любое предложение проявить самостоятельность.</a:t>
            </a:r>
          </a:p>
          <a:p>
            <a:pPr algn="just"/>
            <a:r>
              <a:rPr lang="ru-RU" sz="1400" dirty="0">
                <a:solidFill>
                  <a:srgbClr val="000000"/>
                </a:solidFill>
                <a:latin typeface="Times New Roman" pitchFamily="18" charset="0"/>
                <a:cs typeface="Times New Roman" pitchFamily="18" charset="0"/>
              </a:rPr>
              <a:t>Снять пальто или варежки не может, застегнуть пуговицу и развязать шнурок не хочет, за столом сидит в ожидании, когда его накормят. Если ему напоминают, что надо есть самому, как все, мальчик опускает голову, на глазах слезы и жалобно заявляет: «Не хочу, не умею».</a:t>
            </a:r>
          </a:p>
          <a:p>
            <a:pPr algn="just"/>
            <a:r>
              <a:rPr lang="ru-RU" sz="1400" dirty="0">
                <a:solidFill>
                  <a:srgbClr val="000000"/>
                </a:solidFill>
                <a:latin typeface="Times New Roman" pitchFamily="18" charset="0"/>
                <a:cs typeface="Times New Roman" pitchFamily="18" charset="0"/>
              </a:rPr>
              <a:t>Зато дома со взрослыми у Алеши  властный, требовательный тон, на глазах всегда дежурные слезы. И взрослые спешат предупредить их, его жалеют: «Он такой беспомощный!», «Он еще очень маленький», «Нервный ребенок, требуется осторожность». Это часто произносится в присутствии мальчика».</a:t>
            </a:r>
          </a:p>
          <a:p>
            <a:pPr algn="ctr"/>
            <a:r>
              <a:rPr lang="ru-RU" sz="1400" b="1" dirty="0">
                <a:solidFill>
                  <a:srgbClr val="000000"/>
                </a:solidFill>
                <a:latin typeface="Times New Roman" pitchFamily="18" charset="0"/>
                <a:cs typeface="Times New Roman" pitchFamily="18" charset="0"/>
              </a:rPr>
              <a:t>Вопросы:</a:t>
            </a:r>
            <a:endParaRPr lang="ru-RU" sz="1400" dirty="0">
              <a:solidFill>
                <a:srgbClr val="000000"/>
              </a:solidFill>
              <a:latin typeface="Times New Roman" pitchFamily="18" charset="0"/>
              <a:cs typeface="Times New Roman" pitchFamily="18" charset="0"/>
            </a:endParaRPr>
          </a:p>
          <a:p>
            <a:pPr algn="just"/>
            <a:r>
              <a:rPr lang="ru-RU" sz="1400" dirty="0">
                <a:solidFill>
                  <a:srgbClr val="000000"/>
                </a:solidFill>
                <a:latin typeface="Times New Roman" pitchFamily="18" charset="0"/>
                <a:cs typeface="Times New Roman" pitchFamily="18" charset="0"/>
              </a:rPr>
              <a:t>Чем обусловлена беспомощность Алеши? </a:t>
            </a:r>
            <a:endParaRPr lang="ru-RU" sz="1400" dirty="0" smtClean="0">
              <a:solidFill>
                <a:srgbClr val="000000"/>
              </a:solidFill>
              <a:latin typeface="Times New Roman" pitchFamily="18" charset="0"/>
              <a:cs typeface="Times New Roman" pitchFamily="18" charset="0"/>
            </a:endParaRPr>
          </a:p>
          <a:p>
            <a:pPr algn="just"/>
            <a:r>
              <a:rPr lang="ru-RU" sz="1400" dirty="0" smtClean="0">
                <a:solidFill>
                  <a:srgbClr val="000000"/>
                </a:solidFill>
                <a:latin typeface="Times New Roman" pitchFamily="18" charset="0"/>
                <a:cs typeface="Times New Roman" pitchFamily="18" charset="0"/>
              </a:rPr>
              <a:t>Проанализируйте </a:t>
            </a:r>
            <a:r>
              <a:rPr lang="ru-RU" sz="1400" dirty="0">
                <a:solidFill>
                  <a:srgbClr val="000000"/>
                </a:solidFill>
                <a:latin typeface="Times New Roman" pitchFamily="18" charset="0"/>
                <a:cs typeface="Times New Roman" pitchFamily="18" charset="0"/>
              </a:rPr>
              <a:t>линию поведения взрослых и дайте ей оценку.</a:t>
            </a:r>
          </a:p>
          <a:p>
            <a:pPr algn="just"/>
            <a:r>
              <a:rPr lang="ru-RU" sz="1400" dirty="0">
                <a:solidFill>
                  <a:srgbClr val="000000"/>
                </a:solidFill>
                <a:latin typeface="Times New Roman" pitchFamily="18" charset="0"/>
                <a:cs typeface="Times New Roman" pitchFamily="18" charset="0"/>
              </a:rPr>
              <a:t>Можно ли такими методами воспитать у ребенка самостоятельность?</a:t>
            </a:r>
          </a:p>
          <a:p>
            <a:pPr indent="450215" algn="just">
              <a:spcAft>
                <a:spcPts val="0"/>
              </a:spcAft>
            </a:pPr>
            <a:endParaRPr lang="en-US" sz="12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200" dirty="0" smtClean="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2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200" dirty="0" smtClean="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2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200" dirty="0" smtClean="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2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200" dirty="0" smtClean="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2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200" dirty="0" smtClean="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281442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04333" y="-3658336"/>
            <a:ext cx="9924584" cy="10833735"/>
          </a:xfrm>
          <a:prstGeom prst="rect">
            <a:avLst/>
          </a:prstGeom>
        </p:spPr>
        <p:txBody>
          <a:bodyPr wrap="square">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ru-RU" sz="1400" dirty="0" smtClean="0">
              <a:latin typeface="Times New Roman" panose="02020603050405020304" pitchFamily="18" charset="0"/>
              <a:cs typeface="Times New Roman" panose="02020603050405020304" pitchFamily="18" charset="0"/>
            </a:endParaRPr>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a:p>
        </p:txBody>
      </p:sp>
      <p:sp>
        <p:nvSpPr>
          <p:cNvPr id="3" name="TextBox 2"/>
          <p:cNvSpPr txBox="1"/>
          <p:nvPr/>
        </p:nvSpPr>
        <p:spPr>
          <a:xfrm>
            <a:off x="2486722" y="3980985"/>
            <a:ext cx="6188927" cy="369332"/>
          </a:xfrm>
          <a:prstGeom prst="rect">
            <a:avLst/>
          </a:prstGeom>
          <a:noFill/>
        </p:spPr>
        <p:txBody>
          <a:bodyPr wrap="square" rtlCol="0">
            <a:spAutoFit/>
          </a:bodyPr>
          <a:lstStyle/>
          <a:p>
            <a:pPr algn="ctr"/>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542925" y="319118"/>
            <a:ext cx="11220450" cy="5278368"/>
          </a:xfrm>
          <a:prstGeom prst="rect">
            <a:avLst/>
          </a:prstGeom>
        </p:spPr>
        <p:txBody>
          <a:bodyPr wrap="square">
            <a:spAutoFit/>
          </a:bodyPr>
          <a:lstStyle/>
          <a:p>
            <a:pPr algn="ctr"/>
            <a:r>
              <a:rPr lang="ru-RU" sz="1400" b="1" dirty="0">
                <a:solidFill>
                  <a:srgbClr val="000000"/>
                </a:solidFill>
                <a:latin typeface="Times New Roman" pitchFamily="18" charset="0"/>
                <a:cs typeface="Times New Roman" pitchFamily="18" charset="0"/>
              </a:rPr>
              <a:t>Художественные произведения для детей, которые используются для воспитания самостоятельности в самообслуживании</a:t>
            </a:r>
            <a:r>
              <a:rPr lang="ru-RU" sz="1400" b="1" dirty="0" smtClean="0">
                <a:solidFill>
                  <a:srgbClr val="000000"/>
                </a:solidFill>
                <a:latin typeface="Times New Roman" pitchFamily="18" charset="0"/>
                <a:cs typeface="Times New Roman" pitchFamily="18" charset="0"/>
              </a:rPr>
              <a:t>.</a:t>
            </a:r>
          </a:p>
          <a:p>
            <a:pPr algn="ctr"/>
            <a:endParaRPr lang="ru-RU" sz="1400" dirty="0">
              <a:solidFill>
                <a:srgbClr val="000000"/>
              </a:solidFill>
              <a:latin typeface="Times New Roman" pitchFamily="18" charset="0"/>
              <a:cs typeface="Times New Roman" pitchFamily="18" charset="0"/>
            </a:endParaRPr>
          </a:p>
          <a:p>
            <a:pPr algn="just">
              <a:lnSpc>
                <a:spcPct val="150000"/>
              </a:lnSpc>
              <a:buFont typeface="Arial"/>
              <a:buChar char="•"/>
            </a:pPr>
            <a:r>
              <a:rPr lang="ru-RU" sz="1400" dirty="0" smtClean="0">
                <a:solidFill>
                  <a:srgbClr val="000000"/>
                </a:solidFill>
                <a:latin typeface="Times New Roman" pitchFamily="18" charset="0"/>
                <a:cs typeface="Times New Roman" pitchFamily="18" charset="0"/>
              </a:rPr>
              <a:t> «</a:t>
            </a:r>
            <a:r>
              <a:rPr lang="ru-RU" sz="1400" dirty="0">
                <a:solidFill>
                  <a:srgbClr val="000000"/>
                </a:solidFill>
                <a:latin typeface="Times New Roman" pitchFamily="18" charset="0"/>
                <a:cs typeface="Times New Roman" pitchFamily="18" charset="0"/>
              </a:rPr>
              <a:t>Маша - растеряша» Л. </a:t>
            </a:r>
            <a:r>
              <a:rPr lang="ru-RU" sz="1400" dirty="0" smtClean="0">
                <a:solidFill>
                  <a:srgbClr val="000000"/>
                </a:solidFill>
                <a:latin typeface="Times New Roman" pitchFamily="18" charset="0"/>
                <a:cs typeface="Times New Roman" pitchFamily="18" charset="0"/>
              </a:rPr>
              <a:t>Воронковой</a:t>
            </a:r>
            <a:endParaRPr lang="ru-RU" sz="1400" dirty="0">
              <a:solidFill>
                <a:srgbClr val="000000"/>
              </a:solidFill>
              <a:latin typeface="Times New Roman" pitchFamily="18" charset="0"/>
              <a:cs typeface="Times New Roman" pitchFamily="18" charset="0"/>
            </a:endParaRPr>
          </a:p>
          <a:p>
            <a:pPr algn="just">
              <a:lnSpc>
                <a:spcPct val="150000"/>
              </a:lnSpc>
              <a:buFont typeface="Arial"/>
              <a:buChar char="•"/>
            </a:pPr>
            <a:r>
              <a:rPr lang="ru-RU" sz="1400" dirty="0" smtClean="0">
                <a:solidFill>
                  <a:srgbClr val="000000"/>
                </a:solidFill>
                <a:latin typeface="Times New Roman" pitchFamily="18" charset="0"/>
                <a:cs typeface="Times New Roman" pitchFamily="18" charset="0"/>
              </a:rPr>
              <a:t> «</a:t>
            </a:r>
            <a:r>
              <a:rPr lang="ru-RU" sz="1400" dirty="0">
                <a:solidFill>
                  <a:srgbClr val="000000"/>
                </a:solidFill>
                <a:latin typeface="Times New Roman" pitchFamily="18" charset="0"/>
                <a:cs typeface="Times New Roman" pitchFamily="18" charset="0"/>
              </a:rPr>
              <a:t>Лекарство» В. </a:t>
            </a:r>
            <a:r>
              <a:rPr lang="ru-RU" sz="1400" dirty="0" smtClean="0">
                <a:solidFill>
                  <a:srgbClr val="000000"/>
                </a:solidFill>
                <a:latin typeface="Times New Roman" pitchFamily="18" charset="0"/>
                <a:cs typeface="Times New Roman" pitchFamily="18" charset="0"/>
              </a:rPr>
              <a:t>Осеевой</a:t>
            </a:r>
            <a:endParaRPr lang="ru-RU" sz="1400" dirty="0">
              <a:solidFill>
                <a:srgbClr val="000000"/>
              </a:solidFill>
              <a:latin typeface="Times New Roman" pitchFamily="18" charset="0"/>
              <a:cs typeface="Times New Roman" pitchFamily="18" charset="0"/>
            </a:endParaRPr>
          </a:p>
          <a:p>
            <a:pPr algn="just">
              <a:lnSpc>
                <a:spcPct val="150000"/>
              </a:lnSpc>
              <a:buFont typeface="Arial"/>
              <a:buChar char="•"/>
            </a:pPr>
            <a:r>
              <a:rPr lang="ru-RU" sz="1400" dirty="0" smtClean="0">
                <a:solidFill>
                  <a:srgbClr val="000000"/>
                </a:solidFill>
                <a:latin typeface="Times New Roman" pitchFamily="18" charset="0"/>
                <a:cs typeface="Times New Roman" pitchFamily="18" charset="0"/>
              </a:rPr>
              <a:t> «</a:t>
            </a:r>
            <a:r>
              <a:rPr lang="ru-RU" sz="1400" dirty="0">
                <a:solidFill>
                  <a:srgbClr val="000000"/>
                </a:solidFill>
                <a:latin typeface="Times New Roman" pitchFamily="18" charset="0"/>
                <a:cs typeface="Times New Roman" pitchFamily="18" charset="0"/>
              </a:rPr>
              <a:t>Мойдодыр» </a:t>
            </a:r>
            <a:r>
              <a:rPr lang="ru-RU" sz="1400" dirty="0" smtClean="0">
                <a:solidFill>
                  <a:srgbClr val="000000"/>
                </a:solidFill>
                <a:latin typeface="Times New Roman" pitchFamily="18" charset="0"/>
                <a:cs typeface="Times New Roman" pitchFamily="18" charset="0"/>
              </a:rPr>
              <a:t>, «</a:t>
            </a:r>
            <a:r>
              <a:rPr lang="ru-RU" sz="1400" dirty="0" err="1" smtClean="0">
                <a:solidFill>
                  <a:srgbClr val="000000"/>
                </a:solidFill>
                <a:latin typeface="Times New Roman" pitchFamily="18" charset="0"/>
                <a:cs typeface="Times New Roman" pitchFamily="18" charset="0"/>
              </a:rPr>
              <a:t>Федорино</a:t>
            </a:r>
            <a:r>
              <a:rPr lang="ru-RU" sz="1400" dirty="0" smtClean="0">
                <a:solidFill>
                  <a:srgbClr val="000000"/>
                </a:solidFill>
                <a:latin typeface="Times New Roman" pitchFamily="18" charset="0"/>
                <a:cs typeface="Times New Roman" pitchFamily="18" charset="0"/>
              </a:rPr>
              <a:t> горе» К</a:t>
            </a:r>
            <a:r>
              <a:rPr lang="ru-RU" sz="1400" dirty="0">
                <a:solidFill>
                  <a:srgbClr val="000000"/>
                </a:solidFill>
                <a:latin typeface="Times New Roman" pitchFamily="18" charset="0"/>
                <a:cs typeface="Times New Roman" pitchFamily="18" charset="0"/>
              </a:rPr>
              <a:t>. </a:t>
            </a:r>
            <a:r>
              <a:rPr lang="ru-RU" sz="1400" dirty="0" smtClean="0">
                <a:solidFill>
                  <a:srgbClr val="000000"/>
                </a:solidFill>
                <a:latin typeface="Times New Roman" pitchFamily="18" charset="0"/>
                <a:cs typeface="Times New Roman" pitchFamily="18" charset="0"/>
              </a:rPr>
              <a:t>Чуковского</a:t>
            </a:r>
            <a:endParaRPr lang="ru-RU" sz="1400" dirty="0">
              <a:solidFill>
                <a:srgbClr val="000000"/>
              </a:solidFill>
              <a:latin typeface="Times New Roman" pitchFamily="18" charset="0"/>
              <a:cs typeface="Times New Roman" pitchFamily="18" charset="0"/>
            </a:endParaRPr>
          </a:p>
          <a:p>
            <a:pPr algn="just">
              <a:lnSpc>
                <a:spcPct val="150000"/>
              </a:lnSpc>
              <a:buFont typeface="Arial"/>
              <a:buChar char="•"/>
            </a:pPr>
            <a:r>
              <a:rPr lang="ru-RU" sz="1400" dirty="0" smtClean="0">
                <a:solidFill>
                  <a:srgbClr val="000000"/>
                </a:solidFill>
                <a:latin typeface="Times New Roman" pitchFamily="18" charset="0"/>
                <a:cs typeface="Times New Roman" pitchFamily="18" charset="0"/>
              </a:rPr>
              <a:t> «</a:t>
            </a:r>
            <a:r>
              <a:rPr lang="ru-RU" sz="1400" dirty="0">
                <a:solidFill>
                  <a:srgbClr val="000000"/>
                </a:solidFill>
                <a:latin typeface="Times New Roman" pitchFamily="18" charset="0"/>
                <a:cs typeface="Times New Roman" pitchFamily="18" charset="0"/>
              </a:rPr>
              <a:t>Девочка чумазая» А. </a:t>
            </a:r>
            <a:r>
              <a:rPr lang="ru-RU" sz="1400" dirty="0" err="1" smtClean="0">
                <a:solidFill>
                  <a:srgbClr val="000000"/>
                </a:solidFill>
                <a:latin typeface="Times New Roman" pitchFamily="18" charset="0"/>
                <a:cs typeface="Times New Roman" pitchFamily="18" charset="0"/>
              </a:rPr>
              <a:t>Барто</a:t>
            </a:r>
            <a:endParaRPr lang="ru-RU" sz="1400" dirty="0">
              <a:solidFill>
                <a:srgbClr val="000000"/>
              </a:solidFill>
              <a:latin typeface="Times New Roman" pitchFamily="18" charset="0"/>
              <a:cs typeface="Times New Roman" pitchFamily="18" charset="0"/>
            </a:endParaRPr>
          </a:p>
          <a:p>
            <a:pPr algn="just">
              <a:lnSpc>
                <a:spcPct val="150000"/>
              </a:lnSpc>
              <a:buFont typeface="Arial"/>
              <a:buChar char="•"/>
            </a:pPr>
            <a:r>
              <a:rPr lang="ru-RU" sz="1400" dirty="0" smtClean="0">
                <a:solidFill>
                  <a:srgbClr val="000000"/>
                </a:solidFill>
                <a:latin typeface="Times New Roman" pitchFamily="18" charset="0"/>
                <a:cs typeface="Times New Roman" pitchFamily="18" charset="0"/>
              </a:rPr>
              <a:t> «</a:t>
            </a:r>
            <a:r>
              <a:rPr lang="ru-RU" sz="1400" dirty="0">
                <a:solidFill>
                  <a:srgbClr val="000000"/>
                </a:solidFill>
                <a:latin typeface="Times New Roman" pitchFamily="18" charset="0"/>
                <a:cs typeface="Times New Roman" pitchFamily="18" charset="0"/>
              </a:rPr>
              <a:t>Что взяла, клади на место», «</a:t>
            </a:r>
            <a:r>
              <a:rPr lang="ru-RU" sz="1400" dirty="0" err="1">
                <a:solidFill>
                  <a:srgbClr val="000000"/>
                </a:solidFill>
                <a:latin typeface="Times New Roman" pitchFamily="18" charset="0"/>
                <a:cs typeface="Times New Roman" pitchFamily="18" charset="0"/>
              </a:rPr>
              <a:t>Топотушки</a:t>
            </a:r>
            <a:r>
              <a:rPr lang="ru-RU" sz="1400" dirty="0">
                <a:solidFill>
                  <a:srgbClr val="000000"/>
                </a:solidFill>
                <a:latin typeface="Times New Roman" pitchFamily="18" charset="0"/>
                <a:cs typeface="Times New Roman" pitchFamily="18" charset="0"/>
              </a:rPr>
              <a:t>» З. </a:t>
            </a:r>
            <a:r>
              <a:rPr lang="ru-RU" sz="1400" dirty="0" smtClean="0">
                <a:solidFill>
                  <a:srgbClr val="000000"/>
                </a:solidFill>
                <a:latin typeface="Times New Roman" pitchFamily="18" charset="0"/>
                <a:cs typeface="Times New Roman" pitchFamily="18" charset="0"/>
              </a:rPr>
              <a:t>Александровой</a:t>
            </a:r>
            <a:endParaRPr lang="ru-RU" sz="1400" dirty="0">
              <a:solidFill>
                <a:srgbClr val="000000"/>
              </a:solidFill>
              <a:latin typeface="Times New Roman" pitchFamily="18" charset="0"/>
              <a:cs typeface="Times New Roman" pitchFamily="18" charset="0"/>
            </a:endParaRPr>
          </a:p>
          <a:p>
            <a:pPr algn="just">
              <a:lnSpc>
                <a:spcPct val="150000"/>
              </a:lnSpc>
              <a:buFont typeface="Arial"/>
              <a:buChar char="•"/>
            </a:pPr>
            <a:r>
              <a:rPr lang="ru-RU" sz="1400" dirty="0" smtClean="0">
                <a:solidFill>
                  <a:srgbClr val="000000"/>
                </a:solidFill>
                <a:latin typeface="Times New Roman" pitchFamily="18" charset="0"/>
                <a:cs typeface="Times New Roman" pitchFamily="18" charset="0"/>
              </a:rPr>
              <a:t> «</a:t>
            </a:r>
            <a:r>
              <a:rPr lang="ru-RU" sz="1400" dirty="0">
                <a:solidFill>
                  <a:srgbClr val="000000"/>
                </a:solidFill>
                <a:latin typeface="Times New Roman" pitchFamily="18" charset="0"/>
                <a:cs typeface="Times New Roman" pitchFamily="18" charset="0"/>
              </a:rPr>
              <a:t>Письмо ко всем детям по одному очень важному делу» Ю. </a:t>
            </a:r>
            <a:r>
              <a:rPr lang="ru-RU" sz="1400" dirty="0" err="1" smtClean="0">
                <a:solidFill>
                  <a:srgbClr val="000000"/>
                </a:solidFill>
                <a:latin typeface="Times New Roman" pitchFamily="18" charset="0"/>
                <a:cs typeface="Times New Roman" pitchFamily="18" charset="0"/>
              </a:rPr>
              <a:t>Тувима</a:t>
            </a:r>
            <a:endParaRPr lang="ru-RU" sz="1400" dirty="0">
              <a:solidFill>
                <a:srgbClr val="000000"/>
              </a:solidFill>
              <a:latin typeface="Times New Roman" pitchFamily="18" charset="0"/>
              <a:cs typeface="Times New Roman" pitchFamily="18" charset="0"/>
            </a:endParaRPr>
          </a:p>
          <a:p>
            <a:pPr algn="just">
              <a:lnSpc>
                <a:spcPct val="150000"/>
              </a:lnSpc>
              <a:buFont typeface="Arial"/>
              <a:buChar char="•"/>
            </a:pPr>
            <a:r>
              <a:rPr lang="ru-RU" sz="1400" dirty="0" smtClean="0">
                <a:solidFill>
                  <a:srgbClr val="000000"/>
                </a:solidFill>
                <a:latin typeface="Times New Roman" pitchFamily="18" charset="0"/>
                <a:cs typeface="Times New Roman" pitchFamily="18" charset="0"/>
              </a:rPr>
              <a:t> «</a:t>
            </a:r>
            <a:r>
              <a:rPr lang="ru-RU" sz="1400" dirty="0">
                <a:solidFill>
                  <a:srgbClr val="000000"/>
                </a:solidFill>
                <a:latin typeface="Times New Roman" pitchFamily="18" charset="0"/>
                <a:cs typeface="Times New Roman" pitchFamily="18" charset="0"/>
              </a:rPr>
              <a:t>Я сама» И. </a:t>
            </a:r>
            <a:r>
              <a:rPr lang="ru-RU" sz="1400" dirty="0" smtClean="0">
                <a:solidFill>
                  <a:srgbClr val="000000"/>
                </a:solidFill>
                <a:latin typeface="Times New Roman" pitchFamily="18" charset="0"/>
                <a:cs typeface="Times New Roman" pitchFamily="18" charset="0"/>
              </a:rPr>
              <a:t>Муравейка</a:t>
            </a:r>
            <a:endParaRPr lang="ru-RU" sz="1400" dirty="0">
              <a:solidFill>
                <a:srgbClr val="000000"/>
              </a:solidFill>
              <a:latin typeface="Times New Roman" pitchFamily="18" charset="0"/>
              <a:cs typeface="Times New Roman" pitchFamily="18" charset="0"/>
            </a:endParaRPr>
          </a:p>
          <a:p>
            <a:pPr algn="just">
              <a:lnSpc>
                <a:spcPct val="150000"/>
              </a:lnSpc>
              <a:buFont typeface="Arial"/>
              <a:buChar char="•"/>
            </a:pPr>
            <a:r>
              <a:rPr lang="ru-RU" sz="1400" dirty="0" smtClean="0">
                <a:solidFill>
                  <a:srgbClr val="000000"/>
                </a:solidFill>
                <a:latin typeface="Times New Roman" pitchFamily="18" charset="0"/>
                <a:cs typeface="Times New Roman" pitchFamily="18" charset="0"/>
              </a:rPr>
              <a:t> «</a:t>
            </a:r>
            <a:r>
              <a:rPr lang="ru-RU" sz="1400" dirty="0">
                <a:solidFill>
                  <a:srgbClr val="000000"/>
                </a:solidFill>
                <a:latin typeface="Times New Roman" pitchFamily="18" charset="0"/>
                <a:cs typeface="Times New Roman" pitchFamily="18" charset="0"/>
              </a:rPr>
              <a:t>Кто скорей допьет» С. </a:t>
            </a:r>
            <a:r>
              <a:rPr lang="ru-RU" sz="1400" dirty="0" err="1" smtClean="0">
                <a:solidFill>
                  <a:srgbClr val="000000"/>
                </a:solidFill>
                <a:latin typeface="Times New Roman" pitchFamily="18" charset="0"/>
                <a:cs typeface="Times New Roman" pitchFamily="18" charset="0"/>
              </a:rPr>
              <a:t>Капутикян</a:t>
            </a:r>
            <a:endParaRPr lang="ru-RU" sz="1400" dirty="0">
              <a:solidFill>
                <a:srgbClr val="000000"/>
              </a:solidFill>
              <a:latin typeface="Times New Roman" pitchFamily="18" charset="0"/>
              <a:cs typeface="Times New Roman" pitchFamily="18" charset="0"/>
            </a:endParaRPr>
          </a:p>
          <a:p>
            <a:pPr algn="just">
              <a:lnSpc>
                <a:spcPct val="150000"/>
              </a:lnSpc>
              <a:buFont typeface="Arial"/>
              <a:buChar char="•"/>
            </a:pPr>
            <a:r>
              <a:rPr lang="ru-RU" sz="1400" dirty="0" smtClean="0">
                <a:solidFill>
                  <a:srgbClr val="000000"/>
                </a:solidFill>
                <a:latin typeface="Times New Roman" pitchFamily="18" charset="0"/>
                <a:cs typeface="Times New Roman" pitchFamily="18" charset="0"/>
              </a:rPr>
              <a:t> Народные </a:t>
            </a:r>
            <a:r>
              <a:rPr lang="ru-RU" sz="1400" dirty="0">
                <a:solidFill>
                  <a:srgbClr val="000000"/>
                </a:solidFill>
                <a:latin typeface="Times New Roman" pitchFamily="18" charset="0"/>
                <a:cs typeface="Times New Roman" pitchFamily="18" charset="0"/>
              </a:rPr>
              <a:t>песенки, </a:t>
            </a:r>
            <a:r>
              <a:rPr lang="ru-RU" sz="1400" dirty="0" err="1">
                <a:solidFill>
                  <a:srgbClr val="000000"/>
                </a:solidFill>
                <a:latin typeface="Times New Roman" pitchFamily="18" charset="0"/>
                <a:cs typeface="Times New Roman" pitchFamily="18" charset="0"/>
              </a:rPr>
              <a:t>потешки</a:t>
            </a:r>
            <a:r>
              <a:rPr lang="ru-RU" sz="1400" dirty="0">
                <a:solidFill>
                  <a:srgbClr val="000000"/>
                </a:solidFill>
                <a:latin typeface="Times New Roman" pitchFamily="18" charset="0"/>
                <a:cs typeface="Times New Roman" pitchFamily="18" charset="0"/>
              </a:rPr>
              <a:t>: «Водичка, водичка умой мое личико», «Травка-муравка», «Ночь пришла, темноту принесла</a:t>
            </a:r>
            <a:r>
              <a:rPr lang="ru-RU" sz="1400" dirty="0" smtClean="0">
                <a:solidFill>
                  <a:srgbClr val="000000"/>
                </a:solidFill>
                <a:latin typeface="Times New Roman" pitchFamily="18" charset="0"/>
                <a:cs typeface="Times New Roman" pitchFamily="18" charset="0"/>
              </a:rPr>
              <a:t>».</a:t>
            </a:r>
          </a:p>
          <a:p>
            <a:pPr algn="just">
              <a:lnSpc>
                <a:spcPct val="150000"/>
              </a:lnSpc>
              <a:buFont typeface="Arial"/>
              <a:buChar char="•"/>
            </a:pPr>
            <a:endParaRPr lang="ru-RU" sz="1400" dirty="0">
              <a:solidFill>
                <a:srgbClr val="000000"/>
              </a:solidFill>
              <a:latin typeface="Times New Roman" pitchFamily="18" charset="0"/>
              <a:cs typeface="Times New Roman" pitchFamily="18" charset="0"/>
            </a:endParaRPr>
          </a:p>
          <a:p>
            <a:pPr algn="just">
              <a:lnSpc>
                <a:spcPct val="150000"/>
              </a:lnSpc>
              <a:buFont typeface="Arial"/>
              <a:buChar char="•"/>
            </a:pPr>
            <a:endParaRPr lang="ru-RU" sz="1400" dirty="0" smtClean="0">
              <a:solidFill>
                <a:srgbClr val="000000"/>
              </a:solidFill>
              <a:latin typeface="Times New Roman" pitchFamily="18" charset="0"/>
              <a:cs typeface="Times New Roman" pitchFamily="18" charset="0"/>
            </a:endParaRPr>
          </a:p>
          <a:p>
            <a:pPr algn="just">
              <a:lnSpc>
                <a:spcPct val="150000"/>
              </a:lnSpc>
              <a:buFont typeface="Arial"/>
              <a:buChar char="•"/>
            </a:pPr>
            <a:endParaRPr lang="ru-RU" sz="1400" dirty="0">
              <a:solidFill>
                <a:srgbClr val="000000"/>
              </a:solidFill>
              <a:latin typeface="Times New Roman" pitchFamily="18" charset="0"/>
              <a:cs typeface="Times New Roman" pitchFamily="18" charset="0"/>
            </a:endParaRPr>
          </a:p>
          <a:p>
            <a:pPr algn="just">
              <a:lnSpc>
                <a:spcPct val="150000"/>
              </a:lnSpc>
              <a:buFont typeface="Arial"/>
              <a:buChar char="•"/>
            </a:pPr>
            <a:endParaRPr lang="ru-RU" sz="1400" dirty="0" smtClean="0">
              <a:solidFill>
                <a:srgbClr val="000000"/>
              </a:solidFill>
              <a:latin typeface="Times New Roman" pitchFamily="18" charset="0"/>
              <a:cs typeface="Times New Roman" pitchFamily="18" charset="0"/>
            </a:endParaRPr>
          </a:p>
          <a:p>
            <a:pPr algn="ctr">
              <a:lnSpc>
                <a:spcPct val="150000"/>
              </a:lnSpc>
            </a:pPr>
            <a:r>
              <a:rPr lang="ru-RU" sz="2400" b="1" dirty="0" smtClean="0">
                <a:solidFill>
                  <a:srgbClr val="000000"/>
                </a:solidFill>
                <a:latin typeface="Times New Roman" pitchFamily="18" charset="0"/>
                <a:cs typeface="Times New Roman" pitchFamily="18" charset="0"/>
              </a:rPr>
              <a:t>Спасибо за внимание!</a:t>
            </a:r>
            <a:endParaRPr lang="ru-RU" sz="2400" b="1"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21243544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64204" y="447471"/>
            <a:ext cx="11245174" cy="907941"/>
          </a:xfrm>
          <a:prstGeom prst="rect">
            <a:avLst/>
          </a:prstGeom>
        </p:spPr>
        <p:txBody>
          <a:bodyPr wrap="square">
            <a:spAutoFit/>
          </a:bodyPr>
          <a:lstStyle/>
          <a:p>
            <a:pPr indent="450215" algn="ctr">
              <a:spcAft>
                <a:spcPts val="0"/>
              </a:spcAft>
            </a:pPr>
            <a:r>
              <a:rPr lang="ru-RU" sz="1600" b="1" dirty="0">
                <a:solidFill>
                  <a:srgbClr val="000000"/>
                </a:solidFill>
                <a:latin typeface="Times New Roman" pitchFamily="18" charset="0"/>
                <a:cs typeface="Times New Roman" pitchFamily="18" charset="0"/>
              </a:rPr>
              <a:t>Здравствуйте, уважаемые родители</a:t>
            </a:r>
            <a:r>
              <a:rPr lang="ru-RU" sz="1600" b="1" dirty="0" smtClean="0">
                <a:solidFill>
                  <a:srgbClr val="000000"/>
                </a:solidFill>
                <a:latin typeface="Times New Roman" pitchFamily="18" charset="0"/>
                <a:cs typeface="Times New Roman" pitchFamily="18" charset="0"/>
              </a:rPr>
              <a:t>!</a:t>
            </a:r>
          </a:p>
          <a:p>
            <a:pPr indent="450215" algn="ctr">
              <a:spcAft>
                <a:spcPts val="0"/>
              </a:spcAft>
            </a:pPr>
            <a:endParaRPr lang="ru-RU" sz="1600" dirty="0" smtClean="0">
              <a:solidFill>
                <a:srgbClr val="000000"/>
              </a:solidFill>
              <a:latin typeface="Times New Roman" pitchFamily="18" charset="0"/>
              <a:cs typeface="Times New Roman" pitchFamily="18" charset="0"/>
            </a:endParaRPr>
          </a:p>
          <a:p>
            <a:pPr indent="450215" algn="just">
              <a:lnSpc>
                <a:spcPct val="150000"/>
              </a:lnSpc>
              <a:spcAft>
                <a:spcPts val="0"/>
              </a:spcAft>
            </a:pPr>
            <a:r>
              <a:rPr lang="ru-RU" sz="1400" dirty="0" smtClean="0">
                <a:latin typeface="Times New Roman" panose="02020603050405020304" pitchFamily="18" charset="0"/>
                <a:ea typeface="Calibri" panose="020F0502020204030204" pitchFamily="34" charset="0"/>
                <a:cs typeface="Times New Roman" panose="02020603050405020304" pitchFamily="18" charset="0"/>
              </a:rPr>
              <a:t>Сегодня </a:t>
            </a:r>
            <a:r>
              <a:rPr lang="ru-RU" sz="1400" dirty="0">
                <a:latin typeface="Times New Roman" panose="02020603050405020304" pitchFamily="18" charset="0"/>
                <a:ea typeface="Calibri" panose="020F0502020204030204" pitchFamily="34" charset="0"/>
                <a:cs typeface="Times New Roman" panose="02020603050405020304" pitchFamily="18" charset="0"/>
              </a:rPr>
              <a:t>мы расскажем, как привить ребёнку навыки самостоятельности </a:t>
            </a:r>
            <a:r>
              <a:rPr lang="ru-RU" sz="1400" dirty="0" smtClean="0">
                <a:latin typeface="Times New Roman" panose="02020603050405020304" pitchFamily="18" charset="0"/>
                <a:ea typeface="Calibri" panose="020F0502020204030204" pitchFamily="34" charset="0"/>
                <a:cs typeface="Times New Roman" panose="02020603050405020304" pitchFamily="18" charset="0"/>
              </a:rPr>
              <a:t>в самообслуживании</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endParaRPr lang="ru-RU" sz="1400" dirty="0" smtClean="0">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Прямоугольник 2"/>
          <p:cNvSpPr/>
          <p:nvPr/>
        </p:nvSpPr>
        <p:spPr>
          <a:xfrm>
            <a:off x="160303" y="1368409"/>
            <a:ext cx="11487150" cy="4185761"/>
          </a:xfrm>
          <a:prstGeom prst="rect">
            <a:avLst/>
          </a:prstGeom>
        </p:spPr>
        <p:txBody>
          <a:bodyPr wrap="square">
            <a:spAutoFit/>
          </a:bodyPr>
          <a:lstStyle/>
          <a:p>
            <a:r>
              <a:rPr lang="ru-RU" sz="1400" dirty="0">
                <a:latin typeface="Times New Roman" pitchFamily="18" charset="0"/>
                <a:cs typeface="Times New Roman" pitchFamily="18" charset="0"/>
              </a:rPr>
              <a:t>Самостоятельность – ценное качество, необходимое человеку в жизни. Самостоятельность воспитывается с раннего возраста</a:t>
            </a:r>
            <a:r>
              <a:rPr lang="ru-RU" sz="1400" dirty="0" smtClean="0">
                <a:latin typeface="Times New Roman" pitchFamily="18" charset="0"/>
                <a:cs typeface="Times New Roman" pitchFamily="18" charset="0"/>
              </a:rPr>
              <a:t>.</a:t>
            </a:r>
            <a:endParaRPr lang="ru-RU" sz="1400" dirty="0">
              <a:latin typeface="Times New Roman" pitchFamily="18" charset="0"/>
              <a:cs typeface="Times New Roman" pitchFamily="18" charset="0"/>
            </a:endParaRPr>
          </a:p>
          <a:p>
            <a:r>
              <a:rPr lang="ru-RU" sz="1400" dirty="0">
                <a:latin typeface="Times New Roman" pitchFamily="18" charset="0"/>
                <a:cs typeface="Times New Roman" pitchFamily="18" charset="0"/>
              </a:rPr>
              <a:t>Взрослые торопятся прийти на помощь ребенку, спешат сделать за него сами. Им кажется, что ребенок не может выполнить это самостоятельно: порвет, упадет, уколется, а взрослый сделает все быстрее и лучше</a:t>
            </a:r>
            <a:r>
              <a:rPr lang="ru-RU" sz="1400" dirty="0" smtClean="0">
                <a:latin typeface="Times New Roman" pitchFamily="18" charset="0"/>
                <a:cs typeface="Times New Roman" pitchFamily="18" charset="0"/>
              </a:rPr>
              <a:t>.</a:t>
            </a:r>
            <a:endParaRPr lang="ru-RU" sz="1400" dirty="0">
              <a:latin typeface="Times New Roman" pitchFamily="18" charset="0"/>
              <a:cs typeface="Times New Roman" pitchFamily="18" charset="0"/>
            </a:endParaRPr>
          </a:p>
          <a:p>
            <a:r>
              <a:rPr lang="ru-RU" sz="1400" dirty="0">
                <a:latin typeface="Times New Roman" pitchFamily="18" charset="0"/>
                <a:cs typeface="Times New Roman" pitchFamily="18" charset="0"/>
              </a:rPr>
              <a:t>Ребенка лишают самостоятельности, подрывают у него веру в свои силы, приучают надеяться на </a:t>
            </a:r>
            <a:r>
              <a:rPr lang="ru-RU" sz="1400" dirty="0" smtClean="0">
                <a:latin typeface="Times New Roman" pitchFamily="18" charset="0"/>
                <a:cs typeface="Times New Roman" pitchFamily="18" charset="0"/>
              </a:rPr>
              <a:t>других. На </a:t>
            </a:r>
            <a:r>
              <a:rPr lang="ru-RU" sz="1400" dirty="0">
                <a:latin typeface="Times New Roman" pitchFamily="18" charset="0"/>
                <a:cs typeface="Times New Roman" pitchFamily="18" charset="0"/>
              </a:rPr>
              <a:t>просьбу ребенка «я сам» не следует отвечать: «Мне некогда», а лучше дать ему возможность испробовать свои силы. И вы скоро убедитесь, что ребенок стал более ловким, умелым, меньше обливается при умывании, может сам раздеваться и т.п</a:t>
            </a:r>
            <a:r>
              <a:rPr lang="ru-RU" sz="1400" dirty="0" smtClean="0">
                <a:latin typeface="Times New Roman" pitchFamily="18" charset="0"/>
                <a:cs typeface="Times New Roman" pitchFamily="18" charset="0"/>
              </a:rPr>
              <a:t>.</a:t>
            </a:r>
            <a:endParaRPr lang="ru-RU" sz="1400" dirty="0">
              <a:latin typeface="Times New Roman" pitchFamily="18" charset="0"/>
              <a:cs typeface="Times New Roman" pitchFamily="18" charset="0"/>
            </a:endParaRPr>
          </a:p>
          <a:p>
            <a:r>
              <a:rPr lang="ru-RU" sz="1400" dirty="0">
                <a:latin typeface="Times New Roman" pitchFamily="18" charset="0"/>
                <a:cs typeface="Times New Roman" pitchFamily="18" charset="0"/>
              </a:rPr>
              <a:t>Конечно, малыш не сразу и с большим трудом приобретает необходимые навыки, ему потребуется помощь взрослых. Прежде всего следует создать в семье необходимые условия: приспособить к росту ребенка вешалку для одежды, выделить индивидуальную полку или место на полке для хранения предметов туалета (носовых платков, лент, носков), постоянное и удобное место для полотенца и т.д</a:t>
            </a:r>
            <a:r>
              <a:rPr lang="ru-RU" sz="1400" dirty="0" smtClean="0">
                <a:latin typeface="Times New Roman" pitchFamily="18" charset="0"/>
                <a:cs typeface="Times New Roman" pitchFamily="18" charset="0"/>
              </a:rPr>
              <a:t>.</a:t>
            </a:r>
            <a:endParaRPr lang="ru-RU" sz="1400" dirty="0">
              <a:latin typeface="Times New Roman" pitchFamily="18" charset="0"/>
              <a:cs typeface="Times New Roman" pitchFamily="18" charset="0"/>
            </a:endParaRPr>
          </a:p>
          <a:p>
            <a:r>
              <a:rPr lang="ru-RU" sz="1400" dirty="0">
                <a:latin typeface="Times New Roman" pitchFamily="18" charset="0"/>
                <a:cs typeface="Times New Roman" pitchFamily="18" charset="0"/>
              </a:rPr>
              <a:t>Но создание условий еще недостаточно для формирования навыков самообслуживания и воспитания самостоятельности у детей</a:t>
            </a:r>
            <a:r>
              <a:rPr lang="ru-RU" sz="1400" dirty="0" smtClean="0">
                <a:latin typeface="Times New Roman" pitchFamily="18" charset="0"/>
                <a:cs typeface="Times New Roman" pitchFamily="18" charset="0"/>
              </a:rPr>
              <a:t>.</a:t>
            </a:r>
            <a:endParaRPr lang="ru-RU" sz="1400" dirty="0">
              <a:latin typeface="Times New Roman" pitchFamily="18" charset="0"/>
              <a:cs typeface="Times New Roman" pitchFamily="18" charset="0"/>
            </a:endParaRPr>
          </a:p>
          <a:p>
            <a:r>
              <a:rPr lang="ru-RU" sz="1400" dirty="0">
                <a:latin typeface="Times New Roman" pitchFamily="18" charset="0"/>
                <a:cs typeface="Times New Roman" pitchFamily="18" charset="0"/>
              </a:rPr>
              <a:t>Необходимо также правильно руководить действиями детей. Прежде чем требовать от ребенка самостоятельности в самообслуживании, его учат действиям, необходимым в процессе одевания, умывания, еды. Обучая детей тем или иным действиям (надеть или снять кофту, завязать шарф, намыливать руки, правильно держать ложку и т.д.), наглядно демонстрируют способ их выполнения. Показ желательно производить в несколько замедленном действии. Если ребенок не может сразу следовать образцу, нужно оказать ему помощь</a:t>
            </a:r>
            <a:r>
              <a:rPr lang="ru-RU" sz="1400" dirty="0" smtClean="0">
                <a:latin typeface="Times New Roman" pitchFamily="18" charset="0"/>
                <a:cs typeface="Times New Roman" pitchFamily="18" charset="0"/>
              </a:rPr>
              <a:t>.</a:t>
            </a:r>
            <a:endParaRPr lang="ru-RU" sz="1400" dirty="0">
              <a:latin typeface="Times New Roman" pitchFamily="18" charset="0"/>
              <a:cs typeface="Times New Roman" pitchFamily="18" charset="0"/>
            </a:endParaRPr>
          </a:p>
          <a:p>
            <a:r>
              <a:rPr lang="ru-RU" sz="1400" dirty="0">
                <a:latin typeface="Times New Roman" pitchFamily="18" charset="0"/>
                <a:cs typeface="Times New Roman" pitchFamily="18" charset="0"/>
              </a:rPr>
              <a:t>Желательно, чтобы показ действий и попытки детей выполнять их самостоятельно взрослые сопровождали объяснениями. Это помогает ребенку быстрее усвоить способ выполнения, уяснить, почему нужно поступать именно так</a:t>
            </a:r>
            <a:r>
              <a:rPr lang="ru-RU" sz="1400" dirty="0" smtClean="0">
                <a:latin typeface="Times New Roman" pitchFamily="18" charset="0"/>
                <a:cs typeface="Times New Roman" pitchFamily="18" charset="0"/>
              </a:rPr>
              <a:t>.</a:t>
            </a:r>
            <a:endParaRPr lang="ru-RU" sz="1400" dirty="0">
              <a:latin typeface="Times New Roman" pitchFamily="18" charset="0"/>
              <a:cs typeface="Times New Roman" pitchFamily="18" charset="0"/>
            </a:endParaRPr>
          </a:p>
          <a:p>
            <a:r>
              <a:rPr lang="ru-RU" sz="1400" dirty="0">
                <a:latin typeface="Times New Roman" pitchFamily="18" charset="0"/>
                <a:cs typeface="Times New Roman" pitchFamily="18" charset="0"/>
              </a:rPr>
              <a:t>Обучая детей, учитывайте их опыт. Нельзя, например, начинать учить ребенка пользоваться вилкой, если он еще не научился правильно есть ложкой. Очень важна последовательность в обучении. Так, действия, связанные с раздеванием, быстрее осваиваются детьми, чем действия с одеванием; ребенку легче сначала научиться мыть руки, а потом лицо.</a:t>
            </a:r>
          </a:p>
        </p:txBody>
      </p:sp>
    </p:spTree>
    <p:extLst>
      <p:ext uri="{BB962C8B-B14F-4D97-AF65-F5344CB8AC3E}">
        <p14:creationId xmlns:p14="http://schemas.microsoft.com/office/powerpoint/2010/main" val="4000072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850" y="492801"/>
            <a:ext cx="11496907" cy="4832092"/>
          </a:xfrm>
          <a:prstGeom prst="rect">
            <a:avLst/>
          </a:prstGeom>
        </p:spPr>
        <p:txBody>
          <a:bodyPr wrap="square">
            <a:spAutoFit/>
          </a:bodyPr>
          <a:lstStyle/>
          <a:p>
            <a:pPr indent="450215" algn="just">
              <a:spcAft>
                <a:spcPts val="0"/>
              </a:spcAft>
            </a:pPr>
            <a:endParaRPr lang="en-US" sz="1100" dirty="0" smtClean="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1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100" dirty="0" smtClean="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1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100" dirty="0" smtClean="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1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100" dirty="0" smtClean="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1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100" dirty="0" smtClean="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1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100" dirty="0" smtClean="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1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100" dirty="0" smtClean="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1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100" dirty="0" smtClean="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1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100" dirty="0" smtClean="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1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100" dirty="0" smtClean="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1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100" dirty="0" smtClean="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1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100" dirty="0" smtClean="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1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100" dirty="0" smtClean="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1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100" dirty="0" smtClean="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1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Прямоугольник 2"/>
          <p:cNvSpPr/>
          <p:nvPr/>
        </p:nvSpPr>
        <p:spPr>
          <a:xfrm>
            <a:off x="323849" y="505986"/>
            <a:ext cx="11187693" cy="3970318"/>
          </a:xfrm>
          <a:prstGeom prst="rect">
            <a:avLst/>
          </a:prstGeom>
        </p:spPr>
        <p:txBody>
          <a:bodyPr wrap="square">
            <a:spAutoFit/>
          </a:bodyPr>
          <a:lstStyle/>
          <a:p>
            <a:pPr algn="just"/>
            <a:r>
              <a:rPr lang="ru-RU" sz="1400" dirty="0">
                <a:solidFill>
                  <a:srgbClr val="000000"/>
                </a:solidFill>
                <a:latin typeface="Times New Roman" pitchFamily="18" charset="0"/>
                <a:cs typeface="Times New Roman" pitchFamily="18" charset="0"/>
              </a:rPr>
              <a:t>В закреплении навыков самообслуживания большое место принадлежит игре. В играх с куклой можно, например, закрепить знания детей о последовательности в одевании, раздевании, умывании. С помощью игровых персонажей (куклы, мишки, петрушки) можно понаблюдать за тем, как ребенок ест, умывается, одевается.</a:t>
            </a:r>
          </a:p>
          <a:p>
            <a:pPr algn="just"/>
            <a:r>
              <a:rPr lang="ru-RU" sz="1400" dirty="0">
                <a:solidFill>
                  <a:srgbClr val="000000"/>
                </a:solidFill>
                <a:latin typeface="Times New Roman" pitchFamily="18" charset="0"/>
                <a:cs typeface="Times New Roman" pitchFamily="18" charset="0"/>
              </a:rPr>
              <a:t>Воспитывая самостоятельность, старайтесь, как можно реже прибегать к замечаниям, наставлениям, порицаниям. Больше опирайтесь на поощрения и похвалу. По отношению к детям младшего возраста чаще применяют положительную оценку, которая порождает у них интерес, стремление улучшить свой результат, дает им возможность увидеть, чему они научились, чему еще нужно научиться.</a:t>
            </a:r>
          </a:p>
          <a:p>
            <a:pPr algn="just"/>
            <a:r>
              <a:rPr lang="ru-RU" sz="1400" dirty="0">
                <a:solidFill>
                  <a:srgbClr val="000000"/>
                </a:solidFill>
                <a:latin typeface="Times New Roman" pitchFamily="18" charset="0"/>
                <a:cs typeface="Times New Roman" pitchFamily="18" charset="0"/>
              </a:rPr>
              <a:t>За что можно похвалить ребенка в труде по самообслуживанию? Похвалы заслуживает старание, усидчивость, находчивость ребенка, стремление оказать внимание, помощь родителям, овладеть новыми действиями. Похвала не должна быть фальшивой, преувеличенной. Она должна быть заслуженной. Объективная оценка помогает укреплять у детей желание делать все самим, умение преодолевать трудности, добиваться результата.</a:t>
            </a:r>
          </a:p>
          <a:p>
            <a:pPr algn="just"/>
            <a:r>
              <a:rPr lang="ru-RU" sz="1400" dirty="0">
                <a:solidFill>
                  <a:srgbClr val="000000"/>
                </a:solidFill>
                <a:latin typeface="Times New Roman" pitchFamily="18" charset="0"/>
                <a:cs typeface="Times New Roman" pitchFamily="18" charset="0"/>
              </a:rPr>
              <a:t>В младшем дошкольном возрасте дети обладают большой подражательностью. Все виденное ими, и хорошее и плохое, отражается в их поведении. Поэтому, желая воспитать у детей самостоятельность, аккуратность, отец и мать должны быть примером для подражания.</a:t>
            </a:r>
          </a:p>
          <a:p>
            <a:pPr algn="just"/>
            <a:r>
              <a:rPr lang="ru-RU" sz="1400" dirty="0">
                <a:solidFill>
                  <a:srgbClr val="000000"/>
                </a:solidFill>
                <a:latin typeface="Times New Roman" pitchFamily="18" charset="0"/>
                <a:cs typeface="Times New Roman" pitchFamily="18" charset="0"/>
              </a:rPr>
              <a:t>При воспитании у детей самостоятельности в самообслуживании учитываются их возрастные особенности. Труд должен приносить ребенку радость. Поэтому не надо упрекать его в медлительности и небрежности. Это может вызвать отрицательное эмоциональное состояние, повлечь за собой нежелание принять участие в труде следующий раз. Опыт придет постепенно. Сначала нужно вызвать интерес.</a:t>
            </a:r>
          </a:p>
          <a:p>
            <a:pPr algn="just"/>
            <a:r>
              <a:rPr lang="ru-RU" sz="1400" dirty="0">
                <a:solidFill>
                  <a:srgbClr val="000000"/>
                </a:solidFill>
                <a:latin typeface="Times New Roman" pitchFamily="18" charset="0"/>
                <a:cs typeface="Times New Roman" pitchFamily="18" charset="0"/>
              </a:rPr>
              <a:t>Важно, чтобы с раннего детства ребенок усвоил, что работать трудно, но почетно. Учебный труд, который станет впоследствии для ребенка основным видом труда, потребует от него больших усилий, упорства, настойчивости, т.е. тех умений, которыми он овладеет в дошкольном возрасте.</a:t>
            </a:r>
          </a:p>
        </p:txBody>
      </p:sp>
    </p:spTree>
    <p:extLst>
      <p:ext uri="{BB962C8B-B14F-4D97-AF65-F5344CB8AC3E}">
        <p14:creationId xmlns:p14="http://schemas.microsoft.com/office/powerpoint/2010/main" val="32623037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9571" y="430649"/>
            <a:ext cx="11318488" cy="5632311"/>
          </a:xfrm>
          <a:prstGeom prst="rect">
            <a:avLst/>
          </a:prstGeom>
        </p:spPr>
        <p:txBody>
          <a:bodyPr wrap="square">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3" name="Прямоугольник 2"/>
          <p:cNvSpPr/>
          <p:nvPr/>
        </p:nvSpPr>
        <p:spPr>
          <a:xfrm>
            <a:off x="485775" y="333866"/>
            <a:ext cx="11325225" cy="4616648"/>
          </a:xfrm>
          <a:prstGeom prst="rect">
            <a:avLst/>
          </a:prstGeom>
        </p:spPr>
        <p:txBody>
          <a:bodyPr wrap="square">
            <a:spAutoFit/>
          </a:bodyPr>
          <a:lstStyle/>
          <a:p>
            <a:pPr lvl="0" indent="450215" algn="just">
              <a:lnSpc>
                <a:spcPct val="150000"/>
              </a:lnSpc>
            </a:pPr>
            <a:r>
              <a:rPr lang="ru-RU"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Ч</a:t>
            </a:r>
            <a:r>
              <a:rPr lang="ru-RU" sz="1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то же такое </a:t>
            </a:r>
            <a:r>
              <a:rPr lang="ru-RU"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самостоятельность и самообслуживание?</a:t>
            </a:r>
          </a:p>
          <a:p>
            <a:pPr lvl="0" indent="450215" algn="just">
              <a:lnSpc>
                <a:spcPct val="150000"/>
              </a:lnSpc>
            </a:pPr>
            <a:r>
              <a:rPr lang="ru-RU" sz="14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Самостоятельность</a:t>
            </a:r>
            <a:r>
              <a:rPr lang="ru-RU" sz="1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ценное и очень нужное качество. Воспитывать его необходимо с раннего детства. Дети очень активны и часто стремятся выполнять действия самостоятельно. И нам, взрослым, важно поддерживать детей в этом. В помощь Вам, уважаемые родители, есть мы – педагоги и ваши воспитатели. Наши задачи это: сформировать новые умения и навыки, закрепить уже имеющиеся; воспитывать уважение к труду; умение своими силами достигать результата, развивать чувство удовлетворения от проделанной работы, уверенность в том, что если постараться, то многое можно сделать самому. В детском саду дети участвуют в различных видах труда: самообслуживание, хозяйственно-бытовой, труд в природе, ручной труд. Мы подробнее остановимся на таком виде труда, как самообслуживание.</a:t>
            </a:r>
          </a:p>
          <a:p>
            <a:pPr lvl="0" indent="450215" algn="just">
              <a:lnSpc>
                <a:spcPct val="150000"/>
              </a:lnSpc>
            </a:pPr>
            <a:r>
              <a:rPr lang="ru-RU" sz="1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Самообслуживание</a:t>
            </a:r>
            <a:r>
              <a:rPr lang="ru-RU"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 труд, направленный на удовлетворение повседневных личных потребностей. Трудовое воспитание маленьких детей начинается с самообслуживания: умывание, снимание и надевание одежды в определённой последовательности, расстёгивание и застёгивание пуговиц, обуви, складывание одежды. В процессе самообслуживания у детей формируются самостоятельность, трудолюбие, аккуратность, бережное отношение к вещам, культура поведения. Овладев навыками самообслуживания, ребенок не только может обслужить себя, но и приучается к аккуратности. Воспитание навыков самообслуживания у маленьких детей — длительный процесс, требующий от родителя и воспитателя знания малышей и большого терпения. Известно, что ребенок трех лет при хорошем педагогическом руководстве может многое сделать самостоятельно.</a:t>
            </a:r>
            <a:endParaRPr lang="ru-RU" sz="14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9531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73567" y="228600"/>
            <a:ext cx="11441150" cy="6401753"/>
          </a:xfrm>
          <a:prstGeom prst="rect">
            <a:avLst/>
          </a:prstGeom>
        </p:spPr>
        <p:txBody>
          <a:bodyPr wrap="square">
            <a:spAutoFit/>
          </a:bodyPr>
          <a:lstStyle/>
          <a:p>
            <a:pPr indent="450215" algn="just">
              <a:spcAft>
                <a:spcPts val="0"/>
              </a:spcAft>
            </a:pPr>
            <a:endParaRPr lang="en-US" sz="1200" dirty="0" smtClean="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2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200" dirty="0" smtClean="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2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200" dirty="0" smtClean="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2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200" dirty="0" smtClean="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2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200" dirty="0" smtClean="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2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200" dirty="0" smtClean="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2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200" dirty="0" smtClean="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2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200" dirty="0" smtClean="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2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200" dirty="0" smtClean="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2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200" dirty="0" smtClean="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2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200" dirty="0" smtClean="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2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200" dirty="0" smtClean="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2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200" dirty="0" smtClean="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2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200" dirty="0" smtClean="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2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200" dirty="0" smtClean="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2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200" dirty="0" smtClean="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2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endParaRPr lang="en-US" sz="1200" dirty="0" smtClean="0">
              <a:latin typeface="Times New Roman" panose="02020603050405020304" pitchFamily="18" charset="0"/>
              <a:ea typeface="Calibri" panose="020F0502020204030204" pitchFamily="34" charset="0"/>
              <a:cs typeface="Times New Roman" panose="02020603050405020304" pitchFamily="18" charset="0"/>
            </a:endParaRPr>
          </a:p>
          <a:p>
            <a:pPr indent="450215">
              <a:spcAft>
                <a:spcPts val="0"/>
              </a:spcAft>
            </a:pPr>
            <a:r>
              <a:rPr lang="ru-RU" sz="1400" b="1" dirty="0">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Прямоугольник 2"/>
          <p:cNvSpPr/>
          <p:nvPr/>
        </p:nvSpPr>
        <p:spPr>
          <a:xfrm>
            <a:off x="373567" y="319624"/>
            <a:ext cx="11441150" cy="4832092"/>
          </a:xfrm>
          <a:prstGeom prst="rect">
            <a:avLst/>
          </a:prstGeom>
        </p:spPr>
        <p:txBody>
          <a:bodyPr wrap="square">
            <a:spAutoFit/>
          </a:bodyPr>
          <a:lstStyle/>
          <a:p>
            <a:pPr algn="ctr"/>
            <a:r>
              <a:rPr lang="ru-RU" sz="1400" b="1" dirty="0">
                <a:solidFill>
                  <a:srgbClr val="000000"/>
                </a:solidFill>
                <a:latin typeface="Times New Roman" pitchFamily="18" charset="0"/>
                <a:cs typeface="Times New Roman" pitchFamily="18" charset="0"/>
              </a:rPr>
              <a:t>Что дети должны научиться делать </a:t>
            </a:r>
            <a:r>
              <a:rPr lang="ru-RU" sz="1400" b="1" dirty="0" smtClean="0">
                <a:solidFill>
                  <a:srgbClr val="000000"/>
                </a:solidFill>
                <a:latin typeface="Times New Roman" pitchFamily="18" charset="0"/>
                <a:cs typeface="Times New Roman" pitchFamily="18" charset="0"/>
              </a:rPr>
              <a:t>самостоятельно</a:t>
            </a:r>
          </a:p>
          <a:p>
            <a:pPr algn="ctr"/>
            <a:endParaRPr lang="ru-RU" sz="1400" dirty="0">
              <a:solidFill>
                <a:srgbClr val="000000"/>
              </a:solidFill>
              <a:latin typeface="Times New Roman" pitchFamily="18" charset="0"/>
              <a:cs typeface="Times New Roman" pitchFamily="18" charset="0"/>
            </a:endParaRPr>
          </a:p>
          <a:p>
            <a:pPr algn="just"/>
            <a:r>
              <a:rPr lang="ru-RU" sz="1400" b="1" dirty="0">
                <a:solidFill>
                  <a:srgbClr val="000000"/>
                </a:solidFill>
                <a:latin typeface="Times New Roman" pitchFamily="18" charset="0"/>
                <a:cs typeface="Times New Roman" pitchFamily="18" charset="0"/>
              </a:rPr>
              <a:t>Дети </a:t>
            </a:r>
            <a:r>
              <a:rPr lang="ru-RU" sz="1400" b="1" dirty="0" smtClean="0">
                <a:solidFill>
                  <a:srgbClr val="000000"/>
                </a:solidFill>
                <a:latin typeface="Times New Roman" pitchFamily="18" charset="0"/>
                <a:cs typeface="Times New Roman" pitchFamily="18" charset="0"/>
              </a:rPr>
              <a:t>младшего</a:t>
            </a:r>
            <a:r>
              <a:rPr lang="ru-RU" sz="1400" b="1" dirty="0">
                <a:solidFill>
                  <a:srgbClr val="000000"/>
                </a:solidFill>
                <a:latin typeface="Times New Roman" pitchFamily="18" charset="0"/>
                <a:cs typeface="Times New Roman" pitchFamily="18" charset="0"/>
              </a:rPr>
              <a:t> возраста должны уметь</a:t>
            </a:r>
            <a:r>
              <a:rPr lang="ru-RU" sz="1400" b="1" dirty="0" smtClean="0">
                <a:solidFill>
                  <a:srgbClr val="000000"/>
                </a:solidFill>
                <a:latin typeface="Times New Roman" pitchFamily="18" charset="0"/>
                <a:cs typeface="Times New Roman" pitchFamily="18" charset="0"/>
              </a:rPr>
              <a:t>:</a:t>
            </a:r>
          </a:p>
          <a:p>
            <a:pPr algn="just"/>
            <a:endParaRPr lang="ru-RU" sz="1400" dirty="0">
              <a:solidFill>
                <a:srgbClr val="000000"/>
              </a:solidFill>
              <a:latin typeface="Times New Roman" pitchFamily="18" charset="0"/>
              <a:cs typeface="Times New Roman" pitchFamily="18" charset="0"/>
            </a:endParaRPr>
          </a:p>
          <a:p>
            <a:pPr algn="just">
              <a:lnSpc>
                <a:spcPct val="150000"/>
              </a:lnSpc>
              <a:buFont typeface="Arial"/>
              <a:buChar char="•"/>
            </a:pPr>
            <a:r>
              <a:rPr lang="ru-RU" sz="1400" dirty="0">
                <a:solidFill>
                  <a:srgbClr val="000000"/>
                </a:solidFill>
                <a:latin typeface="Times New Roman" pitchFamily="18" charset="0"/>
                <a:cs typeface="Times New Roman" pitchFamily="18" charset="0"/>
              </a:rPr>
              <a:t>Мыть руки, засучивая рукава;</a:t>
            </a:r>
          </a:p>
          <a:p>
            <a:pPr algn="just">
              <a:lnSpc>
                <a:spcPct val="150000"/>
              </a:lnSpc>
              <a:buFont typeface="Arial"/>
              <a:buChar char="•"/>
            </a:pPr>
            <a:r>
              <a:rPr lang="ru-RU" sz="1400" dirty="0">
                <a:solidFill>
                  <a:srgbClr val="000000"/>
                </a:solidFill>
                <a:latin typeface="Times New Roman" pitchFamily="18" charset="0"/>
                <a:cs typeface="Times New Roman" pitchFamily="18" charset="0"/>
              </a:rPr>
              <a:t>Мыть лицо, не разбрызгивая воду;</a:t>
            </a:r>
          </a:p>
          <a:p>
            <a:pPr algn="just">
              <a:lnSpc>
                <a:spcPct val="150000"/>
              </a:lnSpc>
              <a:buFont typeface="Arial"/>
              <a:buChar char="•"/>
            </a:pPr>
            <a:r>
              <a:rPr lang="ru-RU" sz="1400" dirty="0">
                <a:solidFill>
                  <a:srgbClr val="000000"/>
                </a:solidFill>
                <a:latin typeface="Times New Roman" pitchFamily="18" charset="0"/>
                <a:cs typeface="Times New Roman" pitchFamily="18" charset="0"/>
              </a:rPr>
              <a:t>Правильно пользоваться мылом;</a:t>
            </a:r>
          </a:p>
          <a:p>
            <a:pPr algn="just">
              <a:lnSpc>
                <a:spcPct val="150000"/>
              </a:lnSpc>
              <a:buFont typeface="Arial"/>
              <a:buChar char="•"/>
            </a:pPr>
            <a:r>
              <a:rPr lang="ru-RU" sz="1400" dirty="0">
                <a:solidFill>
                  <a:srgbClr val="000000"/>
                </a:solidFill>
                <a:latin typeface="Times New Roman" pitchFamily="18" charset="0"/>
                <a:cs typeface="Times New Roman" pitchFamily="18" charset="0"/>
              </a:rPr>
              <a:t>Не мочить одежду;</a:t>
            </a:r>
          </a:p>
          <a:p>
            <a:pPr algn="just">
              <a:lnSpc>
                <a:spcPct val="150000"/>
              </a:lnSpc>
              <a:buFont typeface="Arial"/>
              <a:buChar char="•"/>
            </a:pPr>
            <a:r>
              <a:rPr lang="ru-RU" sz="1400" dirty="0">
                <a:solidFill>
                  <a:srgbClr val="000000"/>
                </a:solidFill>
                <a:latin typeface="Times New Roman" pitchFamily="18" charset="0"/>
                <a:cs typeface="Times New Roman" pitchFamily="18" charset="0"/>
              </a:rPr>
              <a:t>Сухо вытираться полотенцем, без напоминания вешать его на отведенное место.</a:t>
            </a:r>
          </a:p>
          <a:p>
            <a:pPr algn="just">
              <a:lnSpc>
                <a:spcPct val="150000"/>
              </a:lnSpc>
            </a:pPr>
            <a:r>
              <a:rPr lang="ru-RU" sz="1400" dirty="0">
                <a:solidFill>
                  <a:srgbClr val="000000"/>
                </a:solidFill>
                <a:latin typeface="Times New Roman" pitchFamily="18" charset="0"/>
                <a:cs typeface="Times New Roman" pitchFamily="18" charset="0"/>
              </a:rPr>
              <a:t>  Одеваться и раздеваться в определенной последовательности:</a:t>
            </a:r>
          </a:p>
          <a:p>
            <a:pPr algn="just">
              <a:lnSpc>
                <a:spcPct val="150000"/>
              </a:lnSpc>
              <a:buFont typeface="Arial"/>
              <a:buChar char="•"/>
            </a:pPr>
            <a:r>
              <a:rPr lang="ru-RU" sz="1400" dirty="0">
                <a:solidFill>
                  <a:srgbClr val="000000"/>
                </a:solidFill>
                <a:latin typeface="Times New Roman" pitchFamily="18" charset="0"/>
                <a:cs typeface="Times New Roman" pitchFamily="18" charset="0"/>
              </a:rPr>
              <a:t>Одежду снимать, одевать, складывать, вешать, </a:t>
            </a:r>
            <a:r>
              <a:rPr lang="ru-RU" sz="1400" dirty="0" smtClean="0">
                <a:solidFill>
                  <a:srgbClr val="000000"/>
                </a:solidFill>
                <a:latin typeface="Times New Roman" pitchFamily="18" charset="0"/>
                <a:cs typeface="Times New Roman" pitchFamily="18" charset="0"/>
              </a:rPr>
              <a:t>выворачивать </a:t>
            </a:r>
            <a:r>
              <a:rPr lang="ru-RU" sz="1400" dirty="0">
                <a:solidFill>
                  <a:srgbClr val="000000"/>
                </a:solidFill>
                <a:latin typeface="Times New Roman" pitchFamily="18" charset="0"/>
                <a:cs typeface="Times New Roman" pitchFamily="18" charset="0"/>
              </a:rPr>
              <a:t>на лицевую сторону, </a:t>
            </a:r>
            <a:r>
              <a:rPr lang="ru-RU" sz="1400" dirty="0" smtClean="0">
                <a:solidFill>
                  <a:srgbClr val="000000"/>
                </a:solidFill>
                <a:latin typeface="Times New Roman" pitchFamily="18" charset="0"/>
                <a:cs typeface="Times New Roman" pitchFamily="18" charset="0"/>
              </a:rPr>
              <a:t>пуговицы и молнии </a:t>
            </a:r>
            <a:r>
              <a:rPr lang="ru-RU" sz="1400" dirty="0">
                <a:solidFill>
                  <a:srgbClr val="000000"/>
                </a:solidFill>
                <a:latin typeface="Times New Roman" pitchFamily="18" charset="0"/>
                <a:cs typeface="Times New Roman" pitchFamily="18" charset="0"/>
              </a:rPr>
              <a:t>расстегивать, </a:t>
            </a:r>
            <a:r>
              <a:rPr lang="ru-RU" sz="1400" dirty="0" smtClean="0">
                <a:solidFill>
                  <a:srgbClr val="000000"/>
                </a:solidFill>
                <a:latin typeface="Times New Roman" pitchFamily="18" charset="0"/>
                <a:cs typeface="Times New Roman" pitchFamily="18" charset="0"/>
              </a:rPr>
              <a:t>застегивать;</a:t>
            </a:r>
            <a:endParaRPr lang="ru-RU" sz="1400" dirty="0">
              <a:solidFill>
                <a:srgbClr val="000000"/>
              </a:solidFill>
              <a:latin typeface="Times New Roman" pitchFamily="18" charset="0"/>
              <a:cs typeface="Times New Roman" pitchFamily="18" charset="0"/>
            </a:endParaRPr>
          </a:p>
          <a:p>
            <a:pPr algn="just">
              <a:lnSpc>
                <a:spcPct val="150000"/>
              </a:lnSpc>
              <a:buFont typeface="Arial"/>
              <a:buChar char="•"/>
            </a:pPr>
            <a:r>
              <a:rPr lang="ru-RU" sz="1400" dirty="0">
                <a:solidFill>
                  <a:srgbClr val="000000"/>
                </a:solidFill>
                <a:latin typeface="Times New Roman" pitchFamily="18" charset="0"/>
                <a:cs typeface="Times New Roman" pitchFamily="18" charset="0"/>
              </a:rPr>
              <a:t>Замечать непорядок в одежде и самостоятельно устранять его или обращаться за помощью к взрослому;</a:t>
            </a:r>
          </a:p>
          <a:p>
            <a:pPr algn="just">
              <a:lnSpc>
                <a:spcPct val="150000"/>
              </a:lnSpc>
              <a:buFont typeface="Arial"/>
              <a:buChar char="•"/>
            </a:pPr>
            <a:r>
              <a:rPr lang="ru-RU" sz="1400" dirty="0">
                <a:solidFill>
                  <a:srgbClr val="000000"/>
                </a:solidFill>
                <a:latin typeface="Times New Roman" pitchFamily="18" charset="0"/>
                <a:cs typeface="Times New Roman" pitchFamily="18" charset="0"/>
              </a:rPr>
              <a:t>Своевременно пользоваться носовым платком, туалетом;</a:t>
            </a:r>
          </a:p>
          <a:p>
            <a:pPr algn="just">
              <a:lnSpc>
                <a:spcPct val="150000"/>
              </a:lnSpc>
              <a:buFont typeface="Arial"/>
              <a:buChar char="•"/>
            </a:pPr>
            <a:r>
              <a:rPr lang="ru-RU" sz="1400" dirty="0">
                <a:solidFill>
                  <a:srgbClr val="000000"/>
                </a:solidFill>
                <a:latin typeface="Times New Roman" pitchFamily="18" charset="0"/>
                <a:cs typeface="Times New Roman" pitchFamily="18" charset="0"/>
              </a:rPr>
              <a:t>Пить из чашки, есть, хорошо пережевывая пищу с закрытым ртом;</a:t>
            </a:r>
          </a:p>
          <a:p>
            <a:pPr algn="just">
              <a:lnSpc>
                <a:spcPct val="150000"/>
              </a:lnSpc>
              <a:buFont typeface="Arial"/>
              <a:buChar char="•"/>
            </a:pPr>
            <a:r>
              <a:rPr lang="ru-RU" sz="1400" dirty="0">
                <a:solidFill>
                  <a:srgbClr val="000000"/>
                </a:solidFill>
                <a:latin typeface="Times New Roman" pitchFamily="18" charset="0"/>
                <a:cs typeface="Times New Roman" pitchFamily="18" charset="0"/>
              </a:rPr>
              <a:t>Правильно пользоваться ложкой, вилкой (к концу 4 </a:t>
            </a:r>
            <a:r>
              <a:rPr lang="ru-RU" sz="1400" baseline="30000" dirty="0" err="1">
                <a:solidFill>
                  <a:srgbClr val="000000"/>
                </a:solidFill>
                <a:latin typeface="Times New Roman" pitchFamily="18" charset="0"/>
                <a:cs typeface="Times New Roman" pitchFamily="18" charset="0"/>
              </a:rPr>
              <a:t>го</a:t>
            </a:r>
            <a:r>
              <a:rPr lang="ru-RU" sz="1400" baseline="30000" dirty="0">
                <a:solidFill>
                  <a:srgbClr val="000000"/>
                </a:solidFill>
                <a:latin typeface="Times New Roman" pitchFamily="18" charset="0"/>
                <a:cs typeface="Times New Roman" pitchFamily="18" charset="0"/>
              </a:rPr>
              <a:t> </a:t>
            </a:r>
            <a:r>
              <a:rPr lang="ru-RU" sz="1400" dirty="0">
                <a:solidFill>
                  <a:srgbClr val="000000"/>
                </a:solidFill>
                <a:latin typeface="Times New Roman" pitchFamily="18" charset="0"/>
                <a:cs typeface="Times New Roman" pitchFamily="18" charset="0"/>
              </a:rPr>
              <a:t> года жизни), салфеткой;</a:t>
            </a:r>
          </a:p>
          <a:p>
            <a:pPr algn="just">
              <a:lnSpc>
                <a:spcPct val="150000"/>
              </a:lnSpc>
              <a:buFont typeface="Arial"/>
              <a:buChar char="•"/>
            </a:pPr>
            <a:r>
              <a:rPr lang="ru-RU" sz="1400" dirty="0">
                <a:solidFill>
                  <a:srgbClr val="000000"/>
                </a:solidFill>
                <a:latin typeface="Times New Roman" pitchFamily="18" charset="0"/>
                <a:cs typeface="Times New Roman" pitchFamily="18" charset="0"/>
              </a:rPr>
              <a:t>Убирать игрушки, книжки, строительные материалы на определенное место.</a:t>
            </a:r>
          </a:p>
        </p:txBody>
      </p:sp>
    </p:spTree>
    <p:extLst>
      <p:ext uri="{BB962C8B-B14F-4D97-AF65-F5344CB8AC3E}">
        <p14:creationId xmlns:p14="http://schemas.microsoft.com/office/powerpoint/2010/main" val="34911278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48812" y="361563"/>
            <a:ext cx="11586117" cy="4524315"/>
          </a:xfrm>
          <a:prstGeom prst="rect">
            <a:avLst/>
          </a:prstGeom>
        </p:spPr>
        <p:txBody>
          <a:bodyPr wrap="square">
            <a:spAutoFit/>
          </a:bodyPr>
          <a:lstStyle/>
          <a:p>
            <a:endParaRPr lang="en-US" sz="1200" dirty="0" smtClean="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endParaRPr lang="en-US" sz="1200" dirty="0" smtClean="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endParaRPr lang="en-US" sz="1200" dirty="0" smtClean="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endParaRPr lang="en-US" sz="1200" dirty="0" smtClean="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endParaRPr lang="en-US" sz="1200" dirty="0" smtClean="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endParaRPr lang="en-US" sz="1200" dirty="0" smtClean="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endParaRPr lang="en-US" sz="1200" dirty="0" smtClean="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endParaRPr lang="en-US" sz="1200" dirty="0" smtClean="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endParaRPr lang="en-US" sz="1200" dirty="0" smtClean="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endParaRPr lang="en-US" sz="1200" dirty="0" smtClean="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endParaRPr lang="en-US" sz="1200" dirty="0" smtClean="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endParaRPr lang="en-US" sz="1200" dirty="0" smtClean="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262054" y="177761"/>
            <a:ext cx="11572875" cy="4401205"/>
          </a:xfrm>
          <a:prstGeom prst="rect">
            <a:avLst/>
          </a:prstGeom>
        </p:spPr>
        <p:txBody>
          <a:bodyPr wrap="square">
            <a:spAutoFit/>
          </a:bodyPr>
          <a:lstStyle/>
          <a:p>
            <a:pPr algn="ctr"/>
            <a:r>
              <a:rPr lang="ru-RU" sz="1400" b="1" dirty="0">
                <a:solidFill>
                  <a:srgbClr val="000000"/>
                </a:solidFill>
                <a:latin typeface="Times New Roman" pitchFamily="18" charset="0"/>
                <a:cs typeface="Times New Roman" pitchFamily="18" charset="0"/>
              </a:rPr>
              <a:t>Условия, необходимые для развития самостоятельности ребенка в самообслуживании.</a:t>
            </a:r>
            <a:endParaRPr lang="ru-RU" sz="1400" dirty="0">
              <a:solidFill>
                <a:srgbClr val="000000"/>
              </a:solidFill>
              <a:latin typeface="Times New Roman" pitchFamily="18" charset="0"/>
              <a:cs typeface="Times New Roman" pitchFamily="18" charset="0"/>
            </a:endParaRPr>
          </a:p>
          <a:p>
            <a:pPr algn="just"/>
            <a:r>
              <a:rPr lang="ru-RU" sz="1400" b="1" dirty="0">
                <a:solidFill>
                  <a:srgbClr val="000000"/>
                </a:solidFill>
                <a:latin typeface="Times New Roman" pitchFamily="18" charset="0"/>
                <a:cs typeface="Times New Roman" pitchFamily="18" charset="0"/>
              </a:rPr>
              <a:t>В одевании:</a:t>
            </a:r>
            <a:endParaRPr lang="ru-RU" sz="1400" dirty="0">
              <a:solidFill>
                <a:srgbClr val="000000"/>
              </a:solidFill>
              <a:latin typeface="Times New Roman" pitchFamily="18" charset="0"/>
              <a:cs typeface="Times New Roman" pitchFamily="18" charset="0"/>
            </a:endParaRPr>
          </a:p>
          <a:p>
            <a:pPr algn="just">
              <a:buFont typeface="Arial"/>
              <a:buChar char="•"/>
            </a:pPr>
            <a:r>
              <a:rPr lang="ru-RU" sz="1400" dirty="0">
                <a:solidFill>
                  <a:srgbClr val="000000"/>
                </a:solidFill>
                <a:latin typeface="Times New Roman" pitchFamily="18" charset="0"/>
                <a:cs typeface="Times New Roman" pitchFamily="18" charset="0"/>
              </a:rPr>
              <a:t>Вешалка для верхней одежды, соответствующая росту ребенка;</a:t>
            </a:r>
          </a:p>
          <a:p>
            <a:pPr algn="just">
              <a:buFont typeface="Arial"/>
              <a:buChar char="•"/>
            </a:pPr>
            <a:r>
              <a:rPr lang="ru-RU" sz="1400" dirty="0">
                <a:solidFill>
                  <a:srgbClr val="000000"/>
                </a:solidFill>
                <a:latin typeface="Times New Roman" pitchFamily="18" charset="0"/>
                <a:cs typeface="Times New Roman" pitchFamily="18" charset="0"/>
              </a:rPr>
              <a:t>Индивидуальная полка или место на полке для хранения предметов туалета (носовых платков, лент, носков);</a:t>
            </a:r>
          </a:p>
          <a:p>
            <a:pPr algn="just">
              <a:buFont typeface="Arial"/>
              <a:buChar char="•"/>
            </a:pPr>
            <a:r>
              <a:rPr lang="ru-RU" sz="1400" dirty="0">
                <a:solidFill>
                  <a:srgbClr val="000000"/>
                </a:solidFill>
                <a:latin typeface="Times New Roman" pitchFamily="18" charset="0"/>
                <a:cs typeface="Times New Roman" pitchFamily="18" charset="0"/>
              </a:rPr>
              <a:t>Постоянное место для хранения ночной рубашки, пижамы;</a:t>
            </a:r>
          </a:p>
          <a:p>
            <a:pPr algn="just">
              <a:buFont typeface="Arial"/>
              <a:buChar char="•"/>
            </a:pPr>
            <a:r>
              <a:rPr lang="ru-RU" sz="1400" dirty="0">
                <a:solidFill>
                  <a:srgbClr val="000000"/>
                </a:solidFill>
                <a:latin typeface="Times New Roman" pitchFamily="18" charset="0"/>
                <a:cs typeface="Times New Roman" pitchFamily="18" charset="0"/>
              </a:rPr>
              <a:t>Удобная для одевания одежда (легко застегивающиеся пуговицы; шнурки для обуви с твердыми наконечниками; достаточно свободные резинки на юбках, трусах, колготах, шортах; соответствующий голове ребенка размер ворота; удобные застежки на платьях, кофточках).</a:t>
            </a:r>
          </a:p>
          <a:p>
            <a:pPr algn="just"/>
            <a:r>
              <a:rPr lang="ru-RU" sz="1400" b="1" dirty="0">
                <a:solidFill>
                  <a:srgbClr val="000000"/>
                </a:solidFill>
                <a:latin typeface="Times New Roman" pitchFamily="18" charset="0"/>
                <a:cs typeface="Times New Roman" pitchFamily="18" charset="0"/>
              </a:rPr>
              <a:t>В умывании:</a:t>
            </a:r>
          </a:p>
          <a:p>
            <a:pPr algn="just">
              <a:buFont typeface="Arial"/>
              <a:buChar char="•"/>
            </a:pPr>
            <a:r>
              <a:rPr lang="ru-RU" sz="1400" dirty="0">
                <a:solidFill>
                  <a:srgbClr val="000000"/>
                </a:solidFill>
                <a:latin typeface="Times New Roman" pitchFamily="18" charset="0"/>
                <a:cs typeface="Times New Roman" pitchFamily="18" charset="0"/>
              </a:rPr>
              <a:t>Устойчивая подставка под ноги (расстояние от неё до края раковины должно быть примерно 55 см, а до крана – 65-70 см, т.е. равняться расстоянию от пола до согнутых в локте руки ребенка);</a:t>
            </a:r>
          </a:p>
          <a:p>
            <a:pPr algn="just">
              <a:buFont typeface="Arial"/>
              <a:buChar char="•"/>
            </a:pPr>
            <a:r>
              <a:rPr lang="ru-RU" sz="1400" dirty="0">
                <a:solidFill>
                  <a:srgbClr val="000000"/>
                </a:solidFill>
                <a:latin typeface="Times New Roman" pitchFamily="18" charset="0"/>
                <a:cs typeface="Times New Roman" pitchFamily="18" charset="0"/>
              </a:rPr>
              <a:t>Постоянное и удобное место для зубной пасты, щетки, стаканчика или подставки для нее (при покупке данных вещей нужно позаботиться об их внешней привлекательности: яркая окраска, красивая этикетка, оригинальная форма);</a:t>
            </a:r>
          </a:p>
          <a:p>
            <a:pPr algn="just">
              <a:buFont typeface="Arial"/>
              <a:buChar char="•"/>
            </a:pPr>
            <a:r>
              <a:rPr lang="ru-RU" sz="1400" dirty="0">
                <a:solidFill>
                  <a:srgbClr val="000000"/>
                </a:solidFill>
                <a:latin typeface="Times New Roman" pitchFamily="18" charset="0"/>
                <a:cs typeface="Times New Roman" pitchFamily="18" charset="0"/>
              </a:rPr>
              <a:t>Отдельная мыльница с туалетным мылом, разрезанным на 2-4 части;</a:t>
            </a:r>
          </a:p>
          <a:p>
            <a:pPr algn="just">
              <a:buFont typeface="Arial"/>
              <a:buChar char="•"/>
            </a:pPr>
            <a:r>
              <a:rPr lang="ru-RU" sz="1400" dirty="0">
                <a:solidFill>
                  <a:srgbClr val="000000"/>
                </a:solidFill>
                <a:latin typeface="Times New Roman" pitchFamily="18" charset="0"/>
                <a:cs typeface="Times New Roman" pitchFamily="18" charset="0"/>
              </a:rPr>
              <a:t>Удобное место для полотенца (детское полотенце не должно соприкасаться с полотенцами других членов семьи. Если в семье несколько детей, потребуются разные по цвету или орнаменту полотенца. Удобный для ребенка размер полотенца -  40-50 см в ширину, 50-70 см в длину.).</a:t>
            </a:r>
          </a:p>
          <a:p>
            <a:pPr algn="just"/>
            <a:r>
              <a:rPr lang="ru-RU" sz="1400" b="1" dirty="0">
                <a:solidFill>
                  <a:srgbClr val="000000"/>
                </a:solidFill>
                <a:latin typeface="Times New Roman" pitchFamily="18" charset="0"/>
                <a:cs typeface="Times New Roman" pitchFamily="18" charset="0"/>
              </a:rPr>
              <a:t>При приеме пищи:</a:t>
            </a:r>
          </a:p>
          <a:p>
            <a:pPr algn="just">
              <a:buFont typeface="Arial"/>
              <a:buChar char="•"/>
            </a:pPr>
            <a:r>
              <a:rPr lang="ru-RU" sz="1400" dirty="0">
                <a:solidFill>
                  <a:srgbClr val="000000"/>
                </a:solidFill>
                <a:latin typeface="Times New Roman" pitchFamily="18" charset="0"/>
                <a:cs typeface="Times New Roman" pitchFamily="18" charset="0"/>
              </a:rPr>
              <a:t>Стул в соответствии со столом (расстояние от сидения до крышки стола должно равняться 18-19 см. Под ноги нужно сделать подставку, расстояние от нее до сидения стула -  25-28 см);</a:t>
            </a:r>
          </a:p>
          <a:p>
            <a:pPr algn="just">
              <a:buFont typeface="Arial"/>
              <a:buChar char="•"/>
            </a:pPr>
            <a:r>
              <a:rPr lang="ru-RU" sz="1400" dirty="0">
                <a:solidFill>
                  <a:srgbClr val="000000"/>
                </a:solidFill>
                <a:latin typeface="Times New Roman" pitchFamily="18" charset="0"/>
                <a:cs typeface="Times New Roman" pitchFamily="18" charset="0"/>
              </a:rPr>
              <a:t>Небольшого размера столовый прибор: тарелка, чашка, вилка, ложка;</a:t>
            </a:r>
          </a:p>
          <a:p>
            <a:pPr algn="just">
              <a:buFont typeface="Arial"/>
              <a:buChar char="•"/>
            </a:pPr>
            <a:r>
              <a:rPr lang="ru-RU" sz="1400" dirty="0">
                <a:solidFill>
                  <a:srgbClr val="000000"/>
                </a:solidFill>
                <a:latin typeface="Times New Roman" pitchFamily="18" charset="0"/>
                <a:cs typeface="Times New Roman" pitchFamily="18" charset="0"/>
              </a:rPr>
              <a:t>На доступном для ребенка расстоянии хлебница с </a:t>
            </a:r>
            <a:r>
              <a:rPr lang="ru-RU" sz="1400" dirty="0" smtClean="0">
                <a:solidFill>
                  <a:srgbClr val="000000"/>
                </a:solidFill>
                <a:latin typeface="Times New Roman" pitchFamily="18" charset="0"/>
                <a:cs typeface="Times New Roman" pitchFamily="18" charset="0"/>
              </a:rPr>
              <a:t>хлебом, </a:t>
            </a:r>
            <a:r>
              <a:rPr lang="ru-RU" sz="1400" dirty="0" err="1">
                <a:solidFill>
                  <a:srgbClr val="000000"/>
                </a:solidFill>
                <a:latin typeface="Times New Roman" pitchFamily="18" charset="0"/>
                <a:cs typeface="Times New Roman" pitchFamily="18" charset="0"/>
              </a:rPr>
              <a:t>салфетница</a:t>
            </a:r>
            <a:r>
              <a:rPr lang="ru-RU" sz="1400" dirty="0">
                <a:solidFill>
                  <a:srgbClr val="000000"/>
                </a:solidFill>
                <a:latin typeface="Times New Roman" pitchFamily="18" charset="0"/>
                <a:cs typeface="Times New Roman" pitchFamily="18" charset="0"/>
              </a:rPr>
              <a:t>.</a:t>
            </a:r>
          </a:p>
        </p:txBody>
      </p:sp>
    </p:spTree>
    <p:extLst>
      <p:ext uri="{BB962C8B-B14F-4D97-AF65-F5344CB8AC3E}">
        <p14:creationId xmlns:p14="http://schemas.microsoft.com/office/powerpoint/2010/main" val="13191553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04333" y="-3658336"/>
            <a:ext cx="9924584" cy="10833735"/>
          </a:xfrm>
          <a:prstGeom prst="rect">
            <a:avLst/>
          </a:prstGeom>
        </p:spPr>
        <p:txBody>
          <a:bodyPr wrap="square">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ru-RU" sz="1400" dirty="0" smtClean="0">
              <a:latin typeface="Times New Roman" panose="02020603050405020304" pitchFamily="18" charset="0"/>
              <a:cs typeface="Times New Roman" panose="02020603050405020304" pitchFamily="18" charset="0"/>
            </a:endParaRPr>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a:p>
        </p:txBody>
      </p:sp>
      <p:sp>
        <p:nvSpPr>
          <p:cNvPr id="3" name="TextBox 2"/>
          <p:cNvSpPr txBox="1"/>
          <p:nvPr/>
        </p:nvSpPr>
        <p:spPr>
          <a:xfrm>
            <a:off x="2486722" y="3980985"/>
            <a:ext cx="6188927" cy="369332"/>
          </a:xfrm>
          <a:prstGeom prst="rect">
            <a:avLst/>
          </a:prstGeom>
          <a:noFill/>
        </p:spPr>
        <p:txBody>
          <a:bodyPr wrap="square" rtlCol="0">
            <a:spAutoFit/>
          </a:bodyPr>
          <a:lstStyle/>
          <a:p>
            <a:pPr algn="ctr"/>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304800" y="170051"/>
            <a:ext cx="11620500" cy="4401205"/>
          </a:xfrm>
          <a:prstGeom prst="rect">
            <a:avLst/>
          </a:prstGeom>
        </p:spPr>
        <p:txBody>
          <a:bodyPr wrap="square">
            <a:spAutoFit/>
          </a:bodyPr>
          <a:lstStyle/>
          <a:p>
            <a:r>
              <a:rPr lang="ru-RU" sz="1400" b="1" dirty="0" smtClean="0">
                <a:solidFill>
                  <a:srgbClr val="000000"/>
                </a:solidFill>
                <a:latin typeface="Times New Roman" pitchFamily="18" charset="0"/>
                <a:cs typeface="Times New Roman" pitchFamily="18" charset="0"/>
              </a:rPr>
              <a:t>Достичь </a:t>
            </a:r>
            <a:r>
              <a:rPr lang="ru-RU" sz="1400" b="1" dirty="0">
                <a:solidFill>
                  <a:srgbClr val="000000"/>
                </a:solidFill>
                <a:latin typeface="Times New Roman" pitchFamily="18" charset="0"/>
                <a:cs typeface="Times New Roman" pitchFamily="18" charset="0"/>
              </a:rPr>
              <a:t>успеха в формировании навыков самообслуживания можно только </a:t>
            </a:r>
            <a:r>
              <a:rPr lang="ru-RU" sz="1400" b="1" dirty="0" smtClean="0">
                <a:solidFill>
                  <a:srgbClr val="000000"/>
                </a:solidFill>
                <a:latin typeface="Times New Roman" pitchFamily="18" charset="0"/>
                <a:cs typeface="Times New Roman" pitchFamily="18" charset="0"/>
              </a:rPr>
              <a:t>в том </a:t>
            </a:r>
            <a:r>
              <a:rPr lang="ru-RU" sz="1400" b="1" dirty="0">
                <a:solidFill>
                  <a:srgbClr val="000000"/>
                </a:solidFill>
                <a:latin typeface="Times New Roman" pitchFamily="18" charset="0"/>
                <a:cs typeface="Times New Roman" pitchFamily="18" charset="0"/>
              </a:rPr>
              <a:t>случае, если нас поддержите вы, уважаемые родители. Семья — первое общество, </a:t>
            </a:r>
            <a:r>
              <a:rPr lang="ru-RU" sz="1400" b="1" dirty="0" smtClean="0">
                <a:solidFill>
                  <a:srgbClr val="000000"/>
                </a:solidFill>
                <a:latin typeface="Times New Roman" pitchFamily="18" charset="0"/>
                <a:cs typeface="Times New Roman" pitchFamily="18" charset="0"/>
              </a:rPr>
              <a:t>где формируется </a:t>
            </a:r>
            <a:r>
              <a:rPr lang="ru-RU" sz="1400" b="1" dirty="0">
                <a:solidFill>
                  <a:srgbClr val="000000"/>
                </a:solidFill>
                <a:latin typeface="Times New Roman" pitchFamily="18" charset="0"/>
                <a:cs typeface="Times New Roman" pitchFamily="18" charset="0"/>
              </a:rPr>
              <a:t>характер ребенка, его нравственные качества, моральные представления, </a:t>
            </a:r>
            <a:r>
              <a:rPr lang="ru-RU" sz="1400" b="1" dirty="0" smtClean="0">
                <a:solidFill>
                  <a:srgbClr val="000000"/>
                </a:solidFill>
                <a:latin typeface="Times New Roman" pitchFamily="18" charset="0"/>
                <a:cs typeface="Times New Roman" pitchFamily="18" charset="0"/>
              </a:rPr>
              <a:t>привычки, жизненно </a:t>
            </a:r>
            <a:r>
              <a:rPr lang="ru-RU" sz="1400" b="1" dirty="0">
                <a:solidFill>
                  <a:srgbClr val="000000"/>
                </a:solidFill>
                <a:latin typeface="Times New Roman" pitchFamily="18" charset="0"/>
                <a:cs typeface="Times New Roman" pitchFamily="18" charset="0"/>
              </a:rPr>
              <a:t>необходимые навыки.</a:t>
            </a:r>
          </a:p>
          <a:p>
            <a:r>
              <a:rPr lang="ru-RU" sz="1400" dirty="0">
                <a:solidFill>
                  <a:srgbClr val="000000"/>
                </a:solidFill>
                <a:latin typeface="Times New Roman" pitchFamily="18" charset="0"/>
                <a:cs typeface="Times New Roman" pitchFamily="18" charset="0"/>
              </a:rPr>
              <a:t>Как происходит формирование навыков самообслуживания? Обязательно с </a:t>
            </a:r>
            <a:r>
              <a:rPr lang="ru-RU" sz="1400" dirty="0" smtClean="0">
                <a:solidFill>
                  <a:srgbClr val="000000"/>
                </a:solidFill>
                <a:latin typeface="Times New Roman" pitchFamily="18" charset="0"/>
                <a:cs typeface="Times New Roman" pitchFamily="18" charset="0"/>
              </a:rPr>
              <a:t>прямого показа </a:t>
            </a:r>
            <a:r>
              <a:rPr lang="ru-RU" sz="1400" dirty="0">
                <a:solidFill>
                  <a:srgbClr val="000000"/>
                </a:solidFill>
                <a:latin typeface="Times New Roman" pitchFamily="18" charset="0"/>
                <a:cs typeface="Times New Roman" pitchFamily="18" charset="0"/>
              </a:rPr>
              <a:t>действия с объяснением. Затем взрослый выполняет действия вместе с </a:t>
            </a:r>
            <a:r>
              <a:rPr lang="ru-RU" sz="1400" dirty="0" smtClean="0">
                <a:solidFill>
                  <a:srgbClr val="000000"/>
                </a:solidFill>
                <a:latin typeface="Times New Roman" pitchFamily="18" charset="0"/>
                <a:cs typeface="Times New Roman" pitchFamily="18" charset="0"/>
              </a:rPr>
              <a:t>детьми. При </a:t>
            </a:r>
            <a:r>
              <a:rPr lang="ru-RU" sz="1400" dirty="0">
                <a:solidFill>
                  <a:srgbClr val="000000"/>
                </a:solidFill>
                <a:latin typeface="Times New Roman" pitchFamily="18" charset="0"/>
                <a:cs typeface="Times New Roman" pitchFamily="18" charset="0"/>
              </a:rPr>
              <a:t>формировании любого навыка надо обучать детей определенным действиям. Без </a:t>
            </a:r>
            <a:r>
              <a:rPr lang="ru-RU" sz="1400" dirty="0" smtClean="0">
                <a:solidFill>
                  <a:srgbClr val="000000"/>
                </a:solidFill>
                <a:latin typeface="Times New Roman" pitchFamily="18" charset="0"/>
                <a:cs typeface="Times New Roman" pitchFamily="18" charset="0"/>
              </a:rPr>
              <a:t>этого формирование </a:t>
            </a:r>
            <a:r>
              <a:rPr lang="ru-RU" sz="1400" dirty="0">
                <a:solidFill>
                  <a:srgbClr val="000000"/>
                </a:solidFill>
                <a:latin typeface="Times New Roman" pitchFamily="18" charset="0"/>
                <a:cs typeface="Times New Roman" pitchFamily="18" charset="0"/>
              </a:rPr>
              <a:t>навыков самообслуживания немыслимо. Младших детей необходимо </a:t>
            </a:r>
            <a:r>
              <a:rPr lang="ru-RU" sz="1400" dirty="0" smtClean="0">
                <a:solidFill>
                  <a:srgbClr val="000000"/>
                </a:solidFill>
                <a:latin typeface="Times New Roman" pitchFamily="18" charset="0"/>
                <a:cs typeface="Times New Roman" pitchFamily="18" charset="0"/>
              </a:rPr>
              <a:t>учить застегивать </a:t>
            </a:r>
            <a:r>
              <a:rPr lang="ru-RU" sz="1400" dirty="0">
                <a:solidFill>
                  <a:srgbClr val="000000"/>
                </a:solidFill>
                <a:latin typeface="Times New Roman" pitchFamily="18" charset="0"/>
                <a:cs typeface="Times New Roman" pitchFamily="18" charset="0"/>
              </a:rPr>
              <a:t>пуговицы, шнуровать ботинки. Большое значение при этом мы </a:t>
            </a:r>
            <a:r>
              <a:rPr lang="ru-RU" sz="1400" dirty="0" smtClean="0">
                <a:solidFill>
                  <a:srgbClr val="000000"/>
                </a:solidFill>
                <a:latin typeface="Times New Roman" pitchFamily="18" charset="0"/>
                <a:cs typeface="Times New Roman" pitchFamily="18" charset="0"/>
              </a:rPr>
              <a:t>придаем многократным </a:t>
            </a:r>
            <a:r>
              <a:rPr lang="ru-RU" sz="1400" dirty="0">
                <a:solidFill>
                  <a:srgbClr val="000000"/>
                </a:solidFill>
                <a:latin typeface="Times New Roman" pitchFamily="18" charset="0"/>
                <a:cs typeface="Times New Roman" pitchFamily="18" charset="0"/>
              </a:rPr>
              <a:t>упражнениям ребенка в выполнении этих </a:t>
            </a:r>
            <a:r>
              <a:rPr lang="ru-RU" sz="1400" dirty="0" smtClean="0">
                <a:solidFill>
                  <a:srgbClr val="000000"/>
                </a:solidFill>
                <a:latin typeface="Times New Roman" pitchFamily="18" charset="0"/>
                <a:cs typeface="Times New Roman" pitchFamily="18" charset="0"/>
              </a:rPr>
              <a:t>действий. Можно </a:t>
            </a:r>
            <a:r>
              <a:rPr lang="ru-RU" sz="1400" dirty="0">
                <a:solidFill>
                  <a:srgbClr val="000000"/>
                </a:solidFill>
                <a:latin typeface="Times New Roman" pitchFamily="18" charset="0"/>
                <a:cs typeface="Times New Roman" pitchFamily="18" charset="0"/>
              </a:rPr>
              <a:t>изготовить или приобрести красочные, интересные по сюжету плоскостных </a:t>
            </a:r>
            <a:r>
              <a:rPr lang="ru-RU" sz="1400" dirty="0" smtClean="0">
                <a:solidFill>
                  <a:srgbClr val="000000"/>
                </a:solidFill>
                <a:latin typeface="Times New Roman" pitchFamily="18" charset="0"/>
                <a:cs typeface="Times New Roman" pitchFamily="18" charset="0"/>
              </a:rPr>
              <a:t>пособий, на </a:t>
            </a:r>
            <a:r>
              <a:rPr lang="ru-RU" sz="1400" dirty="0">
                <a:solidFill>
                  <a:srgbClr val="000000"/>
                </a:solidFill>
                <a:latin typeface="Times New Roman" pitchFamily="18" charset="0"/>
                <a:cs typeface="Times New Roman" pitchFamily="18" charset="0"/>
              </a:rPr>
              <a:t>которых ребёнок бы учился шнуровке и застегиванию. Организуя действия детей с </a:t>
            </a:r>
            <a:r>
              <a:rPr lang="ru-RU" sz="1400" dirty="0" smtClean="0">
                <a:solidFill>
                  <a:srgbClr val="000000"/>
                </a:solidFill>
                <a:latin typeface="Times New Roman" pitchFamily="18" charset="0"/>
                <a:cs typeface="Times New Roman" pitchFamily="18" charset="0"/>
              </a:rPr>
              <a:t>этими пособиями</a:t>
            </a:r>
            <a:r>
              <a:rPr lang="ru-RU" sz="1400" dirty="0">
                <a:solidFill>
                  <a:srgbClr val="000000"/>
                </a:solidFill>
                <a:latin typeface="Times New Roman" pitchFamily="18" charset="0"/>
                <a:cs typeface="Times New Roman" pitchFamily="18" charset="0"/>
              </a:rPr>
              <a:t>, следите, чтоб они не занимались с ними долго, так как однообразные действия </a:t>
            </a:r>
            <a:r>
              <a:rPr lang="ru-RU" sz="1400" dirty="0" smtClean="0">
                <a:solidFill>
                  <a:srgbClr val="000000"/>
                </a:solidFill>
                <a:latin typeface="Times New Roman" pitchFamily="18" charset="0"/>
                <a:cs typeface="Times New Roman" pitchFamily="18" charset="0"/>
              </a:rPr>
              <a:t>могли привести </a:t>
            </a:r>
            <a:r>
              <a:rPr lang="ru-RU" sz="1400" dirty="0">
                <a:solidFill>
                  <a:srgbClr val="000000"/>
                </a:solidFill>
                <a:latin typeface="Times New Roman" pitchFamily="18" charset="0"/>
                <a:cs typeface="Times New Roman" pitchFamily="18" charset="0"/>
              </a:rPr>
              <a:t>к потере интереса, к переутомлению.</a:t>
            </a:r>
          </a:p>
          <a:p>
            <a:r>
              <a:rPr lang="ru-RU" sz="1400" dirty="0">
                <a:solidFill>
                  <a:srgbClr val="000000"/>
                </a:solidFill>
                <a:latin typeface="Times New Roman" pitchFamily="18" charset="0"/>
                <a:cs typeface="Times New Roman" pitchFamily="18" charset="0"/>
              </a:rPr>
              <a:t>Ведущим видом деятельности в дошкольном возрасте является игра, наша с вами </a:t>
            </a:r>
            <a:r>
              <a:rPr lang="ru-RU" sz="1400" dirty="0" smtClean="0">
                <a:solidFill>
                  <a:srgbClr val="000000"/>
                </a:solidFill>
                <a:latin typeface="Times New Roman" pitchFamily="18" charset="0"/>
                <a:cs typeface="Times New Roman" pitchFamily="18" charset="0"/>
              </a:rPr>
              <a:t>задача именно </a:t>
            </a:r>
            <a:r>
              <a:rPr lang="ru-RU" sz="1400" dirty="0">
                <a:solidFill>
                  <a:srgbClr val="000000"/>
                </a:solidFill>
                <a:latin typeface="Times New Roman" pitchFamily="18" charset="0"/>
                <a:cs typeface="Times New Roman" pitchFamily="18" charset="0"/>
              </a:rPr>
              <a:t>через игру научить детей самообслуживанию. Большое значение по формированию </a:t>
            </a:r>
            <a:r>
              <a:rPr lang="ru-RU" sz="1400" dirty="0" smtClean="0">
                <a:solidFill>
                  <a:srgbClr val="000000"/>
                </a:solidFill>
                <a:latin typeface="Times New Roman" pitchFamily="18" charset="0"/>
                <a:cs typeface="Times New Roman" pitchFamily="18" charset="0"/>
              </a:rPr>
              <a:t>этих навыков </a:t>
            </a:r>
            <a:r>
              <a:rPr lang="ru-RU" sz="1400" dirty="0">
                <a:solidFill>
                  <a:srgbClr val="000000"/>
                </a:solidFill>
                <a:latin typeface="Times New Roman" pitchFamily="18" charset="0"/>
                <a:cs typeface="Times New Roman" pitchFamily="18" charset="0"/>
              </a:rPr>
              <a:t>является чтение и обыгрывание литературных произведений, </a:t>
            </a:r>
            <a:r>
              <a:rPr lang="ru-RU" sz="1400" dirty="0" err="1">
                <a:solidFill>
                  <a:srgbClr val="000000"/>
                </a:solidFill>
                <a:latin typeface="Times New Roman" pitchFamily="18" charset="0"/>
                <a:cs typeface="Times New Roman" pitchFamily="18" charset="0"/>
              </a:rPr>
              <a:t>потешек</a:t>
            </a:r>
            <a:r>
              <a:rPr lang="ru-RU" sz="1400" dirty="0">
                <a:solidFill>
                  <a:srgbClr val="000000"/>
                </a:solidFill>
                <a:latin typeface="Times New Roman" pitchFamily="18" charset="0"/>
                <a:cs typeface="Times New Roman" pitchFamily="18" charset="0"/>
              </a:rPr>
              <a:t> по теме</a:t>
            </a:r>
            <a:r>
              <a:rPr lang="ru-RU" sz="1400" dirty="0" smtClean="0">
                <a:solidFill>
                  <a:srgbClr val="000000"/>
                </a:solidFill>
                <a:latin typeface="Times New Roman" pitchFamily="18" charset="0"/>
                <a:cs typeface="Times New Roman" pitchFamily="18" charset="0"/>
              </a:rPr>
              <a:t>. </a:t>
            </a:r>
          </a:p>
          <a:p>
            <a:r>
              <a:rPr lang="ru-RU" sz="1400" dirty="0" smtClean="0">
                <a:solidFill>
                  <a:srgbClr val="000000"/>
                </a:solidFill>
                <a:latin typeface="Times New Roman" pitchFamily="18" charset="0"/>
                <a:cs typeface="Times New Roman" pitchFamily="18" charset="0"/>
              </a:rPr>
              <a:t>Старайтесь </a:t>
            </a:r>
            <a:r>
              <a:rPr lang="ru-RU" sz="1400" dirty="0">
                <a:solidFill>
                  <a:srgbClr val="000000"/>
                </a:solidFill>
                <a:latin typeface="Times New Roman" pitchFamily="18" charset="0"/>
                <a:cs typeface="Times New Roman" pitchFamily="18" charset="0"/>
              </a:rPr>
              <a:t>организовать игру так, чтобы дети в играх овладевали умениями, необходимыми </a:t>
            </a:r>
            <a:r>
              <a:rPr lang="ru-RU" sz="1400" dirty="0" smtClean="0">
                <a:solidFill>
                  <a:srgbClr val="000000"/>
                </a:solidFill>
                <a:latin typeface="Times New Roman" pitchFamily="18" charset="0"/>
                <a:cs typeface="Times New Roman" pitchFamily="18" charset="0"/>
              </a:rPr>
              <a:t>в самообслуживании</a:t>
            </a:r>
            <a:r>
              <a:rPr lang="ru-RU" sz="1400" dirty="0">
                <a:solidFill>
                  <a:srgbClr val="000000"/>
                </a:solidFill>
                <a:latin typeface="Times New Roman" pitchFamily="18" charset="0"/>
                <a:cs typeface="Times New Roman" pitchFamily="18" charset="0"/>
              </a:rPr>
              <a:t>. Одевание кукол, расстегивания одежды, несколько замедляя действия </a:t>
            </a:r>
            <a:r>
              <a:rPr lang="ru-RU" sz="1400" dirty="0" smtClean="0">
                <a:solidFill>
                  <a:srgbClr val="000000"/>
                </a:solidFill>
                <a:latin typeface="Times New Roman" pitchFamily="18" charset="0"/>
                <a:cs typeface="Times New Roman" pitchFamily="18" charset="0"/>
              </a:rPr>
              <a:t>и сопровождая </a:t>
            </a:r>
            <a:r>
              <a:rPr lang="ru-RU" sz="1400" dirty="0">
                <a:solidFill>
                  <a:srgbClr val="000000"/>
                </a:solidFill>
                <a:latin typeface="Times New Roman" pitchFamily="18" charset="0"/>
                <a:cs typeface="Times New Roman" pitchFamily="18" charset="0"/>
              </a:rPr>
              <a:t>их пояснениями – тоже выход. В совместной с ребенком игре предлагайте </a:t>
            </a:r>
            <a:r>
              <a:rPr lang="ru-RU" sz="1400" dirty="0" smtClean="0">
                <a:solidFill>
                  <a:srgbClr val="000000"/>
                </a:solidFill>
                <a:latin typeface="Times New Roman" pitchFamily="18" charset="0"/>
                <a:cs typeface="Times New Roman" pitchFamily="18" charset="0"/>
              </a:rPr>
              <a:t>ему выполнить </a:t>
            </a:r>
            <a:r>
              <a:rPr lang="ru-RU" sz="1400" dirty="0">
                <a:solidFill>
                  <a:srgbClr val="000000"/>
                </a:solidFill>
                <a:latin typeface="Times New Roman" pitchFamily="18" charset="0"/>
                <a:cs typeface="Times New Roman" pitchFamily="18" charset="0"/>
              </a:rPr>
              <a:t>то или иное </a:t>
            </a:r>
            <a:r>
              <a:rPr lang="ru-RU" sz="1400" dirty="0" smtClean="0">
                <a:solidFill>
                  <a:srgbClr val="000000"/>
                </a:solidFill>
                <a:latin typeface="Times New Roman" pitchFamily="18" charset="0"/>
                <a:cs typeface="Times New Roman" pitchFamily="18" charset="0"/>
              </a:rPr>
              <a:t>действие. Через </a:t>
            </a:r>
            <a:r>
              <a:rPr lang="ru-RU" sz="1400" dirty="0">
                <a:solidFill>
                  <a:srgbClr val="000000"/>
                </a:solidFill>
                <a:latin typeface="Times New Roman" pitchFamily="18" charset="0"/>
                <a:cs typeface="Times New Roman" pitchFamily="18" charset="0"/>
              </a:rPr>
              <a:t>такой вид труда, как самообслуживание, ребёнок впервые устанавливает отношения </a:t>
            </a:r>
            <a:r>
              <a:rPr lang="ru-RU" sz="1400" dirty="0" smtClean="0">
                <a:solidFill>
                  <a:srgbClr val="000000"/>
                </a:solidFill>
                <a:latin typeface="Times New Roman" pitchFamily="18" charset="0"/>
                <a:cs typeface="Times New Roman" pitchFamily="18" charset="0"/>
              </a:rPr>
              <a:t>с окружающими </a:t>
            </a:r>
            <a:r>
              <a:rPr lang="ru-RU" sz="1400" dirty="0">
                <a:solidFill>
                  <a:srgbClr val="000000"/>
                </a:solidFill>
                <a:latin typeface="Times New Roman" pitchFamily="18" charset="0"/>
                <a:cs typeface="Times New Roman" pitchFamily="18" charset="0"/>
              </a:rPr>
              <a:t>людьми, осознаёт свои обязанности. Становится более уверенным в своих </a:t>
            </a:r>
            <a:r>
              <a:rPr lang="ru-RU" sz="1400" dirty="0" smtClean="0">
                <a:solidFill>
                  <a:srgbClr val="000000"/>
                </a:solidFill>
                <a:latin typeface="Times New Roman" pitchFamily="18" charset="0"/>
                <a:cs typeface="Times New Roman" pitchFamily="18" charset="0"/>
              </a:rPr>
              <a:t>силах, воспитывается </a:t>
            </a:r>
            <a:r>
              <a:rPr lang="ru-RU" sz="1400" dirty="0">
                <a:solidFill>
                  <a:srgbClr val="000000"/>
                </a:solidFill>
                <a:latin typeface="Times New Roman" pitchFamily="18" charset="0"/>
                <a:cs typeface="Times New Roman" pitchFamily="18" charset="0"/>
              </a:rPr>
              <a:t>такая черта как самостоятельность. Постоянство требований </a:t>
            </a:r>
            <a:r>
              <a:rPr lang="ru-RU" sz="1400" dirty="0" smtClean="0">
                <a:solidFill>
                  <a:srgbClr val="000000"/>
                </a:solidFill>
                <a:latin typeface="Times New Roman" pitchFamily="18" charset="0"/>
                <a:cs typeface="Times New Roman" pitchFamily="18" charset="0"/>
              </a:rPr>
              <a:t>обеспечивает прочность </a:t>
            </a:r>
            <a:r>
              <a:rPr lang="ru-RU" sz="1400" dirty="0">
                <a:solidFill>
                  <a:srgbClr val="000000"/>
                </a:solidFill>
                <a:latin typeface="Times New Roman" pitchFamily="18" charset="0"/>
                <a:cs typeface="Times New Roman" pitchFamily="18" charset="0"/>
              </a:rPr>
              <a:t>навыков, повышает работоспособность, выносливость организма. Развивает </a:t>
            </a:r>
            <a:r>
              <a:rPr lang="ru-RU" sz="1400" dirty="0" smtClean="0">
                <a:solidFill>
                  <a:srgbClr val="000000"/>
                </a:solidFill>
                <a:latin typeface="Times New Roman" pitchFamily="18" charset="0"/>
                <a:cs typeface="Times New Roman" pitchFamily="18" charset="0"/>
              </a:rPr>
              <a:t>ловкость, координацию </a:t>
            </a:r>
            <a:r>
              <a:rPr lang="ru-RU" sz="1400" dirty="0">
                <a:solidFill>
                  <a:srgbClr val="000000"/>
                </a:solidFill>
                <a:latin typeface="Times New Roman" pitchFamily="18" charset="0"/>
                <a:cs typeface="Times New Roman" pitchFamily="18" charset="0"/>
              </a:rPr>
              <a:t>движений, доставляет эстетическое удовлетворение.</a:t>
            </a:r>
          </a:p>
          <a:p>
            <a:r>
              <a:rPr lang="ru-RU" sz="1400" dirty="0">
                <a:solidFill>
                  <a:srgbClr val="000000"/>
                </a:solidFill>
                <a:latin typeface="Times New Roman" pitchFamily="18" charset="0"/>
                <a:cs typeface="Times New Roman" pitchFamily="18" charset="0"/>
              </a:rPr>
              <a:t>Одевание - это важный процесс в воспитании. Ребенок учится трудиться, </a:t>
            </a:r>
            <a:r>
              <a:rPr lang="ru-RU" sz="1400" dirty="0" smtClean="0">
                <a:solidFill>
                  <a:srgbClr val="000000"/>
                </a:solidFill>
                <a:latin typeface="Times New Roman" pitchFamily="18" charset="0"/>
                <a:cs typeface="Times New Roman" pitchFamily="18" charset="0"/>
              </a:rPr>
              <a:t>аккуратности, опрятности</a:t>
            </a:r>
            <a:r>
              <a:rPr lang="ru-RU" sz="1400" dirty="0">
                <a:solidFill>
                  <a:srgbClr val="000000"/>
                </a:solidFill>
                <a:latin typeface="Times New Roman" pitchFamily="18" charset="0"/>
                <a:cs typeface="Times New Roman" pitchFamily="18" charset="0"/>
              </a:rPr>
              <a:t>, узнает названия предметов одежды, развивается моторика рук, закрепляется </a:t>
            </a:r>
            <a:r>
              <a:rPr lang="ru-RU" sz="1400" dirty="0" smtClean="0">
                <a:solidFill>
                  <a:srgbClr val="000000"/>
                </a:solidFill>
                <a:latin typeface="Times New Roman" pitchFamily="18" charset="0"/>
                <a:cs typeface="Times New Roman" pitchFamily="18" charset="0"/>
              </a:rPr>
              <a:t>название частей </a:t>
            </a:r>
            <a:r>
              <a:rPr lang="ru-RU" sz="1400" dirty="0">
                <a:solidFill>
                  <a:srgbClr val="000000"/>
                </a:solidFill>
                <a:latin typeface="Times New Roman" pitchFamily="18" charset="0"/>
                <a:cs typeface="Times New Roman" pitchFamily="18" charset="0"/>
              </a:rPr>
              <a:t>тела, цвета, учится соотносить одежду с изменениями погоды.</a:t>
            </a:r>
          </a:p>
          <a:p>
            <a:endParaRPr lang="ru-RU" sz="14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2166103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04333" y="-3658336"/>
            <a:ext cx="9924584" cy="10833735"/>
          </a:xfrm>
          <a:prstGeom prst="rect">
            <a:avLst/>
          </a:prstGeom>
        </p:spPr>
        <p:txBody>
          <a:bodyPr wrap="square">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ru-RU" sz="1400" dirty="0" smtClean="0">
              <a:latin typeface="Times New Roman" panose="02020603050405020304" pitchFamily="18" charset="0"/>
              <a:cs typeface="Times New Roman" panose="02020603050405020304" pitchFamily="18" charset="0"/>
            </a:endParaRPr>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a:p>
        </p:txBody>
      </p:sp>
      <p:sp>
        <p:nvSpPr>
          <p:cNvPr id="3" name="TextBox 2"/>
          <p:cNvSpPr txBox="1"/>
          <p:nvPr/>
        </p:nvSpPr>
        <p:spPr>
          <a:xfrm>
            <a:off x="2486722" y="3980985"/>
            <a:ext cx="6188927" cy="369332"/>
          </a:xfrm>
          <a:prstGeom prst="rect">
            <a:avLst/>
          </a:prstGeom>
          <a:noFill/>
        </p:spPr>
        <p:txBody>
          <a:bodyPr wrap="square" rtlCol="0">
            <a:spAutoFit/>
          </a:bodyPr>
          <a:lstStyle/>
          <a:p>
            <a:pPr algn="ctr"/>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219073" y="141483"/>
            <a:ext cx="11782425" cy="5047536"/>
          </a:xfrm>
          <a:prstGeom prst="rect">
            <a:avLst/>
          </a:prstGeom>
        </p:spPr>
        <p:txBody>
          <a:bodyPr wrap="square">
            <a:spAutoFit/>
          </a:bodyPr>
          <a:lstStyle/>
          <a:p>
            <a:r>
              <a:rPr lang="ru-RU" sz="1400" b="1" dirty="0">
                <a:solidFill>
                  <a:srgbClr val="000000"/>
                </a:solidFill>
                <a:latin typeface="Times New Roman" pitchFamily="18" charset="0"/>
                <a:cs typeface="Times New Roman" pitchFamily="18" charset="0"/>
              </a:rPr>
              <a:t>Необходимо знать о правилах одевания и раздевания. </a:t>
            </a:r>
            <a:endParaRPr lang="ru-RU" sz="1400" b="1" dirty="0" smtClean="0">
              <a:solidFill>
                <a:srgbClr val="000000"/>
              </a:solidFill>
              <a:latin typeface="Times New Roman" pitchFamily="18" charset="0"/>
              <a:cs typeface="Times New Roman" pitchFamily="18" charset="0"/>
            </a:endParaRPr>
          </a:p>
          <a:p>
            <a:r>
              <a:rPr lang="ru-RU" sz="1400" dirty="0" smtClean="0">
                <a:solidFill>
                  <a:srgbClr val="000000"/>
                </a:solidFill>
                <a:latin typeface="Times New Roman" pitchFamily="18" charset="0"/>
                <a:cs typeface="Times New Roman" pitchFamily="18" charset="0"/>
              </a:rPr>
              <a:t>Прежде </a:t>
            </a:r>
            <a:r>
              <a:rPr lang="ru-RU" sz="1400" dirty="0">
                <a:solidFill>
                  <a:srgbClr val="000000"/>
                </a:solidFill>
                <a:latin typeface="Times New Roman" pitchFamily="18" charset="0"/>
                <a:cs typeface="Times New Roman" pitchFamily="18" charset="0"/>
              </a:rPr>
              <a:t>всего, учите </a:t>
            </a:r>
            <a:r>
              <a:rPr lang="ru-RU" sz="1400" dirty="0" smtClean="0">
                <a:solidFill>
                  <a:srgbClr val="000000"/>
                </a:solidFill>
                <a:latin typeface="Times New Roman" pitchFamily="18" charset="0"/>
                <a:cs typeface="Times New Roman" pitchFamily="18" charset="0"/>
              </a:rPr>
              <a:t>детей последовательно </a:t>
            </a:r>
            <a:r>
              <a:rPr lang="ru-RU" sz="1400" dirty="0">
                <a:solidFill>
                  <a:srgbClr val="000000"/>
                </a:solidFill>
                <a:latin typeface="Times New Roman" pitchFamily="18" charset="0"/>
                <a:cs typeface="Times New Roman" pitchFamily="18" charset="0"/>
              </a:rPr>
              <a:t>и рационально выполнять действия. Объясняйте, например, что прежде </a:t>
            </a:r>
            <a:r>
              <a:rPr lang="ru-RU" sz="1400" dirty="0" smtClean="0">
                <a:solidFill>
                  <a:srgbClr val="000000"/>
                </a:solidFill>
                <a:latin typeface="Times New Roman" pitchFamily="18" charset="0"/>
                <a:cs typeface="Times New Roman" pitchFamily="18" charset="0"/>
              </a:rPr>
              <a:t>чем надеть </a:t>
            </a:r>
            <a:r>
              <a:rPr lang="ru-RU" sz="1400" dirty="0">
                <a:solidFill>
                  <a:srgbClr val="000000"/>
                </a:solidFill>
                <a:latin typeface="Times New Roman" pitchFamily="18" charset="0"/>
                <a:cs typeface="Times New Roman" pitchFamily="18" charset="0"/>
              </a:rPr>
              <a:t>гольфы, надо собрать их гармошкой, а надевать начинать с носка; прежде чем </a:t>
            </a:r>
            <a:r>
              <a:rPr lang="ru-RU" sz="1400" dirty="0" smtClean="0">
                <a:solidFill>
                  <a:srgbClr val="000000"/>
                </a:solidFill>
                <a:latin typeface="Times New Roman" pitchFamily="18" charset="0"/>
                <a:cs typeface="Times New Roman" pitchFamily="18" charset="0"/>
              </a:rPr>
              <a:t>обуваться, туфли </a:t>
            </a:r>
            <a:r>
              <a:rPr lang="ru-RU" sz="1400" dirty="0">
                <a:solidFill>
                  <a:srgbClr val="000000"/>
                </a:solidFill>
                <a:latin typeface="Times New Roman" pitchFamily="18" charset="0"/>
                <a:cs typeface="Times New Roman" pitchFamily="18" charset="0"/>
              </a:rPr>
              <a:t>надо поставить так, чтобы они «смотрели друг на друга, а не сердились бы, не</a:t>
            </a:r>
          </a:p>
          <a:p>
            <a:r>
              <a:rPr lang="ru-RU" sz="1400" dirty="0">
                <a:solidFill>
                  <a:srgbClr val="000000"/>
                </a:solidFill>
                <a:latin typeface="Times New Roman" pitchFamily="18" charset="0"/>
                <a:cs typeface="Times New Roman" pitchFamily="18" charset="0"/>
              </a:rPr>
              <a:t>отворачивались»; чтобы правильно надеть платье, свитер, нужно сначала определить, где у </a:t>
            </a:r>
            <a:r>
              <a:rPr lang="ru-RU" sz="1400" dirty="0" smtClean="0">
                <a:solidFill>
                  <a:srgbClr val="000000"/>
                </a:solidFill>
                <a:latin typeface="Times New Roman" pitchFamily="18" charset="0"/>
                <a:cs typeface="Times New Roman" pitchFamily="18" charset="0"/>
              </a:rPr>
              <a:t>них перед</a:t>
            </a:r>
            <a:r>
              <a:rPr lang="ru-RU" sz="1400" dirty="0">
                <a:solidFill>
                  <a:srgbClr val="000000"/>
                </a:solidFill>
                <a:latin typeface="Times New Roman" pitchFamily="18" charset="0"/>
                <a:cs typeface="Times New Roman" pitchFamily="18" charset="0"/>
              </a:rPr>
              <a:t>; куртку следует вначале разложить, а потом надевать, и т. д. Одновременно с </a:t>
            </a:r>
            <a:r>
              <a:rPr lang="ru-RU" sz="1400" dirty="0" smtClean="0">
                <a:solidFill>
                  <a:srgbClr val="000000"/>
                </a:solidFill>
                <a:latin typeface="Times New Roman" pitchFamily="18" charset="0"/>
                <a:cs typeface="Times New Roman" pitchFamily="18" charset="0"/>
              </a:rPr>
              <a:t>объяснением показывали </a:t>
            </a:r>
            <a:r>
              <a:rPr lang="ru-RU" sz="1400" dirty="0">
                <a:solidFill>
                  <a:srgbClr val="000000"/>
                </a:solidFill>
                <a:latin typeface="Times New Roman" pitchFamily="18" charset="0"/>
                <a:cs typeface="Times New Roman" pitchFamily="18" charset="0"/>
              </a:rPr>
              <a:t>детям, как собрать гармошкой гольфы и правильно натянуть их, как определить перед</a:t>
            </a:r>
          </a:p>
          <a:p>
            <a:r>
              <a:rPr lang="ru-RU" sz="1400" dirty="0">
                <a:solidFill>
                  <a:srgbClr val="000000"/>
                </a:solidFill>
                <a:latin typeface="Times New Roman" pitchFamily="18" charset="0"/>
                <a:cs typeface="Times New Roman" pitchFamily="18" charset="0"/>
              </a:rPr>
              <a:t>платья (по пуговицам, по вороту и т. п.) и как правильно надеть его. Одежда и обувь должны </a:t>
            </a:r>
            <a:r>
              <a:rPr lang="ru-RU" sz="1400" dirty="0" smtClean="0">
                <a:solidFill>
                  <a:srgbClr val="000000"/>
                </a:solidFill>
                <a:latin typeface="Times New Roman" pitchFamily="18" charset="0"/>
                <a:cs typeface="Times New Roman" pitchFamily="18" charset="0"/>
              </a:rPr>
              <a:t>быть удобными</a:t>
            </a:r>
            <a:r>
              <a:rPr lang="ru-RU" sz="1400" dirty="0">
                <a:solidFill>
                  <a:srgbClr val="000000"/>
                </a:solidFill>
                <a:latin typeface="Times New Roman" pitchFamily="18" charset="0"/>
                <a:cs typeface="Times New Roman" pitchFamily="18" charset="0"/>
              </a:rPr>
              <a:t>, эстетичными и практичными. Желательна обувь не на шнурках, а на липучке; </a:t>
            </a:r>
            <a:r>
              <a:rPr lang="ru-RU" sz="1400" dirty="0" smtClean="0">
                <a:solidFill>
                  <a:srgbClr val="000000"/>
                </a:solidFill>
                <a:latin typeface="Times New Roman" pitchFamily="18" charset="0"/>
                <a:cs typeface="Times New Roman" pitchFamily="18" charset="0"/>
              </a:rPr>
              <a:t>не перчатки</a:t>
            </a:r>
            <a:r>
              <a:rPr lang="ru-RU" sz="1400" dirty="0">
                <a:solidFill>
                  <a:srgbClr val="000000"/>
                </a:solidFill>
                <a:latin typeface="Times New Roman" pitchFamily="18" charset="0"/>
                <a:cs typeface="Times New Roman" pitchFamily="18" charset="0"/>
              </a:rPr>
              <a:t>, а варежки. Одежда и нижнее белье ребенка ежедневно должны быть чистыми </a:t>
            </a:r>
            <a:r>
              <a:rPr lang="ru-RU" sz="1400" dirty="0" smtClean="0">
                <a:solidFill>
                  <a:srgbClr val="000000"/>
                </a:solidFill>
                <a:latin typeface="Times New Roman" pitchFamily="18" charset="0"/>
                <a:cs typeface="Times New Roman" pitchFamily="18" charset="0"/>
              </a:rPr>
              <a:t>и опрятными</a:t>
            </a:r>
            <a:r>
              <a:rPr lang="ru-RU" sz="1400" dirty="0">
                <a:solidFill>
                  <a:srgbClr val="000000"/>
                </a:solidFill>
                <a:latin typeface="Times New Roman" pitchFamily="18" charset="0"/>
                <a:cs typeface="Times New Roman" pitchFamily="18" charset="0"/>
              </a:rPr>
              <a:t>; в шкафчике ребенка всегда должна быть сменная одежда и нижнее белье; </a:t>
            </a:r>
            <a:r>
              <a:rPr lang="ru-RU" sz="1400" dirty="0" smtClean="0">
                <a:solidFill>
                  <a:srgbClr val="000000"/>
                </a:solidFill>
                <a:latin typeface="Times New Roman" pitchFamily="18" charset="0"/>
                <a:cs typeface="Times New Roman" pitchFamily="18" charset="0"/>
              </a:rPr>
              <a:t>одежда должна </a:t>
            </a:r>
            <a:r>
              <a:rPr lang="ru-RU" sz="1400" dirty="0">
                <a:solidFill>
                  <a:srgbClr val="000000"/>
                </a:solidFill>
                <a:latin typeface="Times New Roman" pitchFamily="18" charset="0"/>
                <a:cs typeface="Times New Roman" pitchFamily="18" charset="0"/>
              </a:rPr>
              <a:t>соответствовать размеру ребенка. Все это помогает детям быстрее </a:t>
            </a:r>
            <a:r>
              <a:rPr lang="ru-RU" sz="1400" dirty="0" smtClean="0">
                <a:solidFill>
                  <a:srgbClr val="000000"/>
                </a:solidFill>
                <a:latin typeface="Times New Roman" pitchFamily="18" charset="0"/>
                <a:cs typeface="Times New Roman" pitchFamily="18" charset="0"/>
              </a:rPr>
              <a:t>овладеть необходимыми </a:t>
            </a:r>
            <a:r>
              <a:rPr lang="ru-RU" sz="1400" dirty="0">
                <a:solidFill>
                  <a:srgbClr val="000000"/>
                </a:solidFill>
                <a:latin typeface="Times New Roman" pitchFamily="18" charset="0"/>
                <a:cs typeface="Times New Roman" pitchFamily="18" charset="0"/>
              </a:rPr>
              <a:t>навыками одевания.</a:t>
            </a:r>
          </a:p>
          <a:p>
            <a:r>
              <a:rPr lang="ru-RU" sz="1400" dirty="0">
                <a:solidFill>
                  <a:srgbClr val="000000"/>
                </a:solidFill>
                <a:latin typeface="Times New Roman" pitchFamily="18" charset="0"/>
                <a:cs typeface="Times New Roman" pitchFamily="18" charset="0"/>
              </a:rPr>
              <a:t>По мере овладения навыками одевания и раздевания переходим от </a:t>
            </a:r>
            <a:r>
              <a:rPr lang="ru-RU" sz="1400" dirty="0" smtClean="0">
                <a:solidFill>
                  <a:srgbClr val="000000"/>
                </a:solidFill>
                <a:latin typeface="Times New Roman" pitchFamily="18" charset="0"/>
                <a:cs typeface="Times New Roman" pitchFamily="18" charset="0"/>
              </a:rPr>
              <a:t>непосредственной помощи </a:t>
            </a:r>
            <a:r>
              <a:rPr lang="ru-RU" sz="1400" dirty="0">
                <a:solidFill>
                  <a:srgbClr val="000000"/>
                </a:solidFill>
                <a:latin typeface="Times New Roman" pitchFamily="18" charset="0"/>
                <a:cs typeface="Times New Roman" pitchFamily="18" charset="0"/>
              </a:rPr>
              <a:t>к напоминанию, стараемся делать это ненавязчиво. Например, если ребенок </a:t>
            </a:r>
            <a:r>
              <a:rPr lang="ru-RU" sz="1400" dirty="0" smtClean="0">
                <a:solidFill>
                  <a:srgbClr val="000000"/>
                </a:solidFill>
                <a:latin typeface="Times New Roman" pitchFamily="18" charset="0"/>
                <a:cs typeface="Times New Roman" pitchFamily="18" charset="0"/>
              </a:rPr>
              <a:t>неправильно надевал колготки, </a:t>
            </a:r>
            <a:r>
              <a:rPr lang="ru-RU" sz="1400" dirty="0">
                <a:solidFill>
                  <a:srgbClr val="000000"/>
                </a:solidFill>
                <a:latin typeface="Times New Roman" pitchFamily="18" charset="0"/>
                <a:cs typeface="Times New Roman" pitchFamily="18" charset="0"/>
              </a:rPr>
              <a:t>говорите ему: «Проверь и положи их на колени так, чтобы сверху был </a:t>
            </a:r>
            <a:r>
              <a:rPr lang="ru-RU" sz="1400" dirty="0" smtClean="0">
                <a:solidFill>
                  <a:srgbClr val="000000"/>
                </a:solidFill>
                <a:latin typeface="Times New Roman" pitchFamily="18" charset="0"/>
                <a:cs typeface="Times New Roman" pitchFamily="18" charset="0"/>
              </a:rPr>
              <a:t>один шов</a:t>
            </a:r>
            <a:r>
              <a:rPr lang="ru-RU" sz="1400" dirty="0">
                <a:solidFill>
                  <a:srgbClr val="000000"/>
                </a:solidFill>
                <a:latin typeface="Times New Roman" pitchFamily="18" charset="0"/>
                <a:cs typeface="Times New Roman" pitchFamily="18" charset="0"/>
              </a:rPr>
              <a:t>». Обучая детей навыкам самообслуживания, не забывайте о таком эффективном приеме, </a:t>
            </a:r>
            <a:r>
              <a:rPr lang="ru-RU" sz="1400" dirty="0" smtClean="0">
                <a:solidFill>
                  <a:srgbClr val="000000"/>
                </a:solidFill>
                <a:latin typeface="Times New Roman" pitchFamily="18" charset="0"/>
                <a:cs typeface="Times New Roman" pitchFamily="18" charset="0"/>
              </a:rPr>
              <a:t>как поощрение</a:t>
            </a:r>
            <a:r>
              <a:rPr lang="ru-RU" sz="1400" dirty="0">
                <a:solidFill>
                  <a:srgbClr val="000000"/>
                </a:solidFill>
                <a:latin typeface="Times New Roman" pitchFamily="18" charset="0"/>
                <a:cs typeface="Times New Roman" pitchFamily="18" charset="0"/>
              </a:rPr>
              <a:t>. Одобряя действия малыша, воспитатели привлекали внимание остальных детей </a:t>
            </a:r>
            <a:r>
              <a:rPr lang="ru-RU" sz="1400" dirty="0" smtClean="0">
                <a:solidFill>
                  <a:srgbClr val="000000"/>
                </a:solidFill>
                <a:latin typeface="Times New Roman" pitchFamily="18" charset="0"/>
                <a:cs typeface="Times New Roman" pitchFamily="18" charset="0"/>
              </a:rPr>
              <a:t>к тому</a:t>
            </a:r>
            <a:r>
              <a:rPr lang="ru-RU" sz="1400" dirty="0">
                <a:solidFill>
                  <a:srgbClr val="000000"/>
                </a:solidFill>
                <a:latin typeface="Times New Roman" pitchFamily="18" charset="0"/>
                <a:cs typeface="Times New Roman" pitchFamily="18" charset="0"/>
              </a:rPr>
              <a:t>, что он сам что-то сделал, например, надел </a:t>
            </a:r>
            <a:r>
              <a:rPr lang="ru-RU" sz="1400" dirty="0" smtClean="0">
                <a:solidFill>
                  <a:srgbClr val="000000"/>
                </a:solidFill>
                <a:latin typeface="Times New Roman" pitchFamily="18" charset="0"/>
                <a:cs typeface="Times New Roman" pitchFamily="18" charset="0"/>
              </a:rPr>
              <a:t>колготки </a:t>
            </a:r>
            <a:r>
              <a:rPr lang="ru-RU" sz="1400" dirty="0">
                <a:solidFill>
                  <a:srgbClr val="000000"/>
                </a:solidFill>
                <a:latin typeface="Times New Roman" pitchFamily="18" charset="0"/>
                <a:cs typeface="Times New Roman" pitchFamily="18" charset="0"/>
              </a:rPr>
              <a:t>и туфли. Говорите: «Вот видишь, </a:t>
            </a:r>
            <a:r>
              <a:rPr lang="ru-RU" sz="1400" dirty="0" smtClean="0">
                <a:solidFill>
                  <a:srgbClr val="000000"/>
                </a:solidFill>
                <a:latin typeface="Times New Roman" pitchFamily="18" charset="0"/>
                <a:cs typeface="Times New Roman" pitchFamily="18" charset="0"/>
              </a:rPr>
              <a:t>сегодня постаралась </a:t>
            </a:r>
            <a:r>
              <a:rPr lang="ru-RU" sz="1400" dirty="0">
                <a:solidFill>
                  <a:srgbClr val="000000"/>
                </a:solidFill>
                <a:latin typeface="Times New Roman" pitchFamily="18" charset="0"/>
                <a:cs typeface="Times New Roman" pitchFamily="18" charset="0"/>
              </a:rPr>
              <a:t>— у тебя все и получилось». Поощрения вызывают у ребенка чувство </a:t>
            </a:r>
            <a:r>
              <a:rPr lang="ru-RU" sz="1400" dirty="0" smtClean="0">
                <a:solidFill>
                  <a:srgbClr val="000000"/>
                </a:solidFill>
                <a:latin typeface="Times New Roman" pitchFamily="18" charset="0"/>
                <a:cs typeface="Times New Roman" pitchFamily="18" charset="0"/>
              </a:rPr>
              <a:t>радости, создают </a:t>
            </a:r>
            <a:r>
              <a:rPr lang="ru-RU" sz="1400" dirty="0">
                <a:solidFill>
                  <a:srgbClr val="000000"/>
                </a:solidFill>
                <a:latin typeface="Times New Roman" pitchFamily="18" charset="0"/>
                <a:cs typeface="Times New Roman" pitchFamily="18" charset="0"/>
              </a:rPr>
              <a:t>уверенность в том, что он может, умеет сам что-то делать, побуждают его к </a:t>
            </a:r>
            <a:r>
              <a:rPr lang="ru-RU" sz="1400" dirty="0" smtClean="0">
                <a:solidFill>
                  <a:srgbClr val="000000"/>
                </a:solidFill>
                <a:latin typeface="Times New Roman" pitchFamily="18" charset="0"/>
                <a:cs typeface="Times New Roman" pitchFamily="18" charset="0"/>
              </a:rPr>
              <a:t>проявлению усилий</a:t>
            </a:r>
            <a:r>
              <a:rPr lang="ru-RU" sz="1400" dirty="0">
                <a:solidFill>
                  <a:srgbClr val="000000"/>
                </a:solidFill>
                <a:latin typeface="Times New Roman" pitchFamily="18" charset="0"/>
                <a:cs typeface="Times New Roman" pitchFamily="18" charset="0"/>
              </a:rPr>
              <a:t>, к самостоятельности. Одобряйте и тех, кто еще вчера не справлялся с </a:t>
            </a:r>
            <a:r>
              <a:rPr lang="ru-RU" sz="1400" dirty="0" smtClean="0">
                <a:solidFill>
                  <a:srgbClr val="000000"/>
                </a:solidFill>
                <a:latin typeface="Times New Roman" pitchFamily="18" charset="0"/>
                <a:cs typeface="Times New Roman" pitchFamily="18" charset="0"/>
              </a:rPr>
              <a:t>каким-либо действием</a:t>
            </a:r>
            <a:r>
              <a:rPr lang="ru-RU" sz="1400" dirty="0">
                <a:solidFill>
                  <a:srgbClr val="000000"/>
                </a:solidFill>
                <a:latin typeface="Times New Roman" pitchFamily="18" charset="0"/>
                <a:cs typeface="Times New Roman" pitchFamily="18" charset="0"/>
              </a:rPr>
              <a:t>, а сегодня выполнил его самостоятельно. Однако следует помнить, что похвала — </a:t>
            </a:r>
            <a:r>
              <a:rPr lang="ru-RU" sz="1400" dirty="0" smtClean="0">
                <a:solidFill>
                  <a:srgbClr val="000000"/>
                </a:solidFill>
                <a:latin typeface="Times New Roman" pitchFamily="18" charset="0"/>
                <a:cs typeface="Times New Roman" pitchFamily="18" charset="0"/>
              </a:rPr>
              <a:t>дело тонкое</a:t>
            </a:r>
            <a:r>
              <a:rPr lang="ru-RU" sz="1400" dirty="0">
                <a:solidFill>
                  <a:srgbClr val="000000"/>
                </a:solidFill>
                <a:latin typeface="Times New Roman" pitchFamily="18" charset="0"/>
                <a:cs typeface="Times New Roman" pitchFamily="18" charset="0"/>
              </a:rPr>
              <a:t>, и если она часто применяется, то может отрицательно сказаться </a:t>
            </a:r>
            <a:r>
              <a:rPr lang="ru-RU" sz="1400" dirty="0" smtClean="0">
                <a:solidFill>
                  <a:srgbClr val="000000"/>
                </a:solidFill>
                <a:latin typeface="Times New Roman" pitchFamily="18" charset="0"/>
                <a:cs typeface="Times New Roman" pitchFamily="18" charset="0"/>
              </a:rPr>
              <a:t>на формировании характера</a:t>
            </a:r>
            <a:r>
              <a:rPr lang="ru-RU" sz="1400" dirty="0">
                <a:solidFill>
                  <a:srgbClr val="000000"/>
                </a:solidFill>
                <a:latin typeface="Times New Roman" pitchFamily="18" charset="0"/>
                <a:cs typeface="Times New Roman" pitchFamily="18" charset="0"/>
              </a:rPr>
              <a:t>. Поэтому мы иногда говорим тому или иному ребенку: «Правильно, что сделал сам. </a:t>
            </a:r>
            <a:r>
              <a:rPr lang="ru-RU" sz="1400" dirty="0" smtClean="0">
                <a:solidFill>
                  <a:srgbClr val="000000"/>
                </a:solidFill>
                <a:latin typeface="Times New Roman" pitchFamily="18" charset="0"/>
                <a:cs typeface="Times New Roman" pitchFamily="18" charset="0"/>
              </a:rPr>
              <a:t>Ты должен </a:t>
            </a:r>
            <a:r>
              <a:rPr lang="ru-RU" sz="1400" dirty="0">
                <a:solidFill>
                  <a:srgbClr val="000000"/>
                </a:solidFill>
                <a:latin typeface="Times New Roman" pitchFamily="18" charset="0"/>
                <a:cs typeface="Times New Roman" pitchFamily="18" charset="0"/>
              </a:rPr>
              <a:t>уметь делать это для себя». Мы стремимся создать в группе </a:t>
            </a:r>
            <a:r>
              <a:rPr lang="ru-RU" sz="1400" dirty="0" smtClean="0">
                <a:solidFill>
                  <a:srgbClr val="000000"/>
                </a:solidFill>
                <a:latin typeface="Times New Roman" pitchFamily="18" charset="0"/>
                <a:cs typeface="Times New Roman" pitchFamily="18" charset="0"/>
              </a:rPr>
              <a:t>обстановку доброжелательности</a:t>
            </a:r>
            <a:r>
              <a:rPr lang="ru-RU" sz="1400" dirty="0">
                <a:solidFill>
                  <a:srgbClr val="000000"/>
                </a:solidFill>
                <a:latin typeface="Times New Roman" pitchFamily="18" charset="0"/>
                <a:cs typeface="Times New Roman" pitchFamily="18" charset="0"/>
              </a:rPr>
              <a:t>, поощряем взаимопомощь детей, одобряем тех, кто по собственному</a:t>
            </a:r>
          </a:p>
          <a:p>
            <a:r>
              <a:rPr lang="ru-RU" sz="1400" dirty="0">
                <a:solidFill>
                  <a:srgbClr val="000000"/>
                </a:solidFill>
                <a:latin typeface="Times New Roman" pitchFamily="18" charset="0"/>
                <a:cs typeface="Times New Roman" pitchFamily="18" charset="0"/>
              </a:rPr>
              <a:t>желанию приходит на помощь </a:t>
            </a:r>
            <a:r>
              <a:rPr lang="ru-RU" sz="1400" dirty="0" smtClean="0">
                <a:solidFill>
                  <a:srgbClr val="000000"/>
                </a:solidFill>
                <a:latin typeface="Times New Roman" pitchFamily="18" charset="0"/>
                <a:cs typeface="Times New Roman" pitchFamily="18" charset="0"/>
              </a:rPr>
              <a:t>товарищам. Формируя </a:t>
            </a:r>
            <a:r>
              <a:rPr lang="ru-RU" sz="1400" dirty="0">
                <a:solidFill>
                  <a:srgbClr val="000000"/>
                </a:solidFill>
                <a:latin typeface="Times New Roman" pitchFamily="18" charset="0"/>
                <a:cs typeface="Times New Roman" pitchFamily="18" charset="0"/>
              </a:rPr>
              <a:t>навыки самообслуживания, воспитывайте и бережное отношение к </a:t>
            </a:r>
            <a:r>
              <a:rPr lang="ru-RU" sz="1400" dirty="0" smtClean="0">
                <a:solidFill>
                  <a:srgbClr val="000000"/>
                </a:solidFill>
                <a:latin typeface="Times New Roman" pitchFamily="18" charset="0"/>
                <a:cs typeface="Times New Roman" pitchFamily="18" charset="0"/>
              </a:rPr>
              <a:t>вещам. Показывайте </a:t>
            </a:r>
            <a:r>
              <a:rPr lang="ru-RU" sz="1400" dirty="0">
                <a:solidFill>
                  <a:srgbClr val="000000"/>
                </a:solidFill>
                <a:latin typeface="Times New Roman" pitchFamily="18" charset="0"/>
                <a:cs typeface="Times New Roman" pitchFamily="18" charset="0"/>
              </a:rPr>
              <a:t>и рассказывайте, как надо складывать вещи, вешать в шкаф. Иногда, </a:t>
            </a:r>
            <a:r>
              <a:rPr lang="ru-RU" sz="1400" dirty="0" smtClean="0">
                <a:solidFill>
                  <a:srgbClr val="000000"/>
                </a:solidFill>
                <a:latin typeface="Times New Roman" pitchFamily="18" charset="0"/>
                <a:cs typeface="Times New Roman" pitchFamily="18" charset="0"/>
              </a:rPr>
              <a:t>используйте художественную </a:t>
            </a:r>
            <a:r>
              <a:rPr lang="ru-RU" sz="1400" dirty="0">
                <a:solidFill>
                  <a:srgbClr val="000000"/>
                </a:solidFill>
                <a:latin typeface="Times New Roman" pitchFamily="18" charset="0"/>
                <a:cs typeface="Times New Roman" pitchFamily="18" charset="0"/>
              </a:rPr>
              <a:t>литературу. Так, заметив, что кое-кто из мальчиков неаккуратно </a:t>
            </a:r>
            <a:r>
              <a:rPr lang="ru-RU" sz="1400" dirty="0" smtClean="0">
                <a:solidFill>
                  <a:srgbClr val="000000"/>
                </a:solidFill>
                <a:latin typeface="Times New Roman" pitchFamily="18" charset="0"/>
                <a:cs typeface="Times New Roman" pitchFamily="18" charset="0"/>
              </a:rPr>
              <a:t>складывает вещи </a:t>
            </a:r>
            <a:r>
              <a:rPr lang="ru-RU" sz="1400" dirty="0">
                <a:solidFill>
                  <a:srgbClr val="000000"/>
                </a:solidFill>
                <a:latin typeface="Times New Roman" pitchFamily="18" charset="0"/>
                <a:cs typeface="Times New Roman" pitchFamily="18" charset="0"/>
              </a:rPr>
              <a:t>в шкаф, решили прочитать в свободное от занятий время книгу К. И. Чуковского «</a:t>
            </a:r>
            <a:r>
              <a:rPr lang="ru-RU" sz="1400" dirty="0" err="1" smtClean="0">
                <a:solidFill>
                  <a:srgbClr val="000000"/>
                </a:solidFill>
                <a:latin typeface="Times New Roman" pitchFamily="18" charset="0"/>
                <a:cs typeface="Times New Roman" pitchFamily="18" charset="0"/>
              </a:rPr>
              <a:t>Федорино</a:t>
            </a:r>
            <a:r>
              <a:rPr lang="ru-RU" sz="1400" dirty="0" smtClean="0">
                <a:solidFill>
                  <a:srgbClr val="000000"/>
                </a:solidFill>
                <a:latin typeface="Times New Roman" pitchFamily="18" charset="0"/>
                <a:cs typeface="Times New Roman" pitchFamily="18" charset="0"/>
              </a:rPr>
              <a:t> горе</a:t>
            </a:r>
            <a:r>
              <a:rPr lang="ru-RU" sz="1400" dirty="0">
                <a:solidFill>
                  <a:srgbClr val="000000"/>
                </a:solidFill>
                <a:latin typeface="Times New Roman" pitchFamily="18" charset="0"/>
                <a:cs typeface="Times New Roman" pitchFamily="18" charset="0"/>
              </a:rPr>
              <a:t>». Произведение оказало должное впечатление. Дети нередко вспоминали его содержание </a:t>
            </a:r>
            <a:r>
              <a:rPr lang="ru-RU" sz="1400" dirty="0" smtClean="0">
                <a:solidFill>
                  <a:srgbClr val="000000"/>
                </a:solidFill>
                <a:latin typeface="Times New Roman" pitchFamily="18" charset="0"/>
                <a:cs typeface="Times New Roman" pitchFamily="18" charset="0"/>
              </a:rPr>
              <a:t>в нужный </a:t>
            </a:r>
            <a:r>
              <a:rPr lang="ru-RU" sz="1400" dirty="0">
                <a:solidFill>
                  <a:srgbClr val="000000"/>
                </a:solidFill>
                <a:latin typeface="Times New Roman" pitchFamily="18" charset="0"/>
                <a:cs typeface="Times New Roman" pitchFamily="18" charset="0"/>
              </a:rPr>
              <a:t>момент. Так, применяя различные приемы, достигнем к концу года того, что дети </a:t>
            </a:r>
            <a:r>
              <a:rPr lang="ru-RU" sz="1400" dirty="0" smtClean="0">
                <a:solidFill>
                  <a:srgbClr val="000000"/>
                </a:solidFill>
                <a:latin typeface="Times New Roman" pitchFamily="18" charset="0"/>
                <a:cs typeface="Times New Roman" pitchFamily="18" charset="0"/>
              </a:rPr>
              <a:t>в хорошем </a:t>
            </a:r>
            <a:r>
              <a:rPr lang="ru-RU" sz="1400" dirty="0">
                <a:solidFill>
                  <a:srgbClr val="000000"/>
                </a:solidFill>
                <a:latin typeface="Times New Roman" pitchFamily="18" charset="0"/>
                <a:cs typeface="Times New Roman" pitchFamily="18" charset="0"/>
              </a:rPr>
              <a:t>темпе станут дружно одеваться на прогулку.</a:t>
            </a:r>
          </a:p>
        </p:txBody>
      </p:sp>
    </p:spTree>
    <p:extLst>
      <p:ext uri="{BB962C8B-B14F-4D97-AF65-F5344CB8AC3E}">
        <p14:creationId xmlns:p14="http://schemas.microsoft.com/office/powerpoint/2010/main" val="14970992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04333" y="-3658336"/>
            <a:ext cx="9924584" cy="10833735"/>
          </a:xfrm>
          <a:prstGeom prst="rect">
            <a:avLst/>
          </a:prstGeom>
        </p:spPr>
        <p:txBody>
          <a:bodyPr wrap="square">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ru-RU" sz="1400" dirty="0" smtClean="0">
              <a:latin typeface="Times New Roman" panose="02020603050405020304" pitchFamily="18" charset="0"/>
              <a:cs typeface="Times New Roman" panose="02020603050405020304" pitchFamily="18" charset="0"/>
            </a:endParaRPr>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a:p>
        </p:txBody>
      </p:sp>
      <p:sp>
        <p:nvSpPr>
          <p:cNvPr id="3" name="TextBox 2"/>
          <p:cNvSpPr txBox="1"/>
          <p:nvPr/>
        </p:nvSpPr>
        <p:spPr>
          <a:xfrm>
            <a:off x="2486722" y="3980985"/>
            <a:ext cx="6188927" cy="369332"/>
          </a:xfrm>
          <a:prstGeom prst="rect">
            <a:avLst/>
          </a:prstGeom>
          <a:noFill/>
        </p:spPr>
        <p:txBody>
          <a:bodyPr wrap="square" rtlCol="0">
            <a:spAutoFit/>
          </a:bodyPr>
          <a:lstStyle/>
          <a:p>
            <a:pPr algn="ctr"/>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285749" y="171450"/>
            <a:ext cx="11572875" cy="5155257"/>
          </a:xfrm>
          <a:prstGeom prst="rect">
            <a:avLst/>
          </a:prstGeom>
        </p:spPr>
        <p:txBody>
          <a:bodyPr wrap="square">
            <a:spAutoFit/>
          </a:bodyPr>
          <a:lstStyle/>
          <a:p>
            <a:pPr>
              <a:lnSpc>
                <a:spcPct val="150000"/>
              </a:lnSpc>
            </a:pPr>
            <a:r>
              <a:rPr lang="ru-RU" sz="1400" dirty="0">
                <a:solidFill>
                  <a:srgbClr val="000000"/>
                </a:solidFill>
                <a:latin typeface="Times New Roman" pitchFamily="18" charset="0"/>
                <a:cs typeface="Times New Roman" pitchFamily="18" charset="0"/>
              </a:rPr>
              <a:t>Учите самостоятельности детей и во время еды, используя такие приемы, как показ </a:t>
            </a:r>
            <a:r>
              <a:rPr lang="ru-RU" sz="1400" dirty="0" smtClean="0">
                <a:solidFill>
                  <a:srgbClr val="000000"/>
                </a:solidFill>
                <a:latin typeface="Times New Roman" pitchFamily="18" charset="0"/>
                <a:cs typeface="Times New Roman" pitchFamily="18" charset="0"/>
              </a:rPr>
              <a:t>с пояснением</a:t>
            </a:r>
            <a:r>
              <a:rPr lang="ru-RU" sz="1400" dirty="0">
                <a:solidFill>
                  <a:srgbClr val="000000"/>
                </a:solidFill>
                <a:latin typeface="Times New Roman" pitchFamily="18" charset="0"/>
                <a:cs typeface="Times New Roman" pitchFamily="18" charset="0"/>
              </a:rPr>
              <a:t>. Так, обедая за одним столом с детьми, показывайте, как правильно есть, как </a:t>
            </a:r>
            <a:r>
              <a:rPr lang="ru-RU" sz="1400" dirty="0" smtClean="0">
                <a:solidFill>
                  <a:srgbClr val="000000"/>
                </a:solidFill>
                <a:latin typeface="Times New Roman" pitchFamily="18" charset="0"/>
                <a:cs typeface="Times New Roman" pitchFamily="18" charset="0"/>
              </a:rPr>
              <a:t>держать ложку</a:t>
            </a:r>
            <a:r>
              <a:rPr lang="ru-RU" sz="1400" dirty="0">
                <a:solidFill>
                  <a:srgbClr val="000000"/>
                </a:solidFill>
                <a:latin typeface="Times New Roman" pitchFamily="18" charset="0"/>
                <a:cs typeface="Times New Roman" pitchFamily="18" charset="0"/>
              </a:rPr>
              <a:t>, предлагайте взять ложку так, как это делаете вы. Используйте игровые приемы. Например,</a:t>
            </a:r>
          </a:p>
          <a:p>
            <a:pPr>
              <a:lnSpc>
                <a:spcPct val="150000"/>
              </a:lnSpc>
            </a:pPr>
            <a:r>
              <a:rPr lang="ru-RU" sz="1400" dirty="0">
                <a:solidFill>
                  <a:srgbClr val="000000"/>
                </a:solidFill>
                <a:latin typeface="Times New Roman" pitchFamily="18" charset="0"/>
                <a:cs typeface="Times New Roman" pitchFamily="18" charset="0"/>
              </a:rPr>
              <a:t>внесите новую куклу, Петрушку, который очень хотел научиться правильно, держать </a:t>
            </a:r>
            <a:r>
              <a:rPr lang="ru-RU" sz="1400" dirty="0" smtClean="0">
                <a:solidFill>
                  <a:srgbClr val="000000"/>
                </a:solidFill>
                <a:latin typeface="Times New Roman" pitchFamily="18" charset="0"/>
                <a:cs typeface="Times New Roman" pitchFamily="18" charset="0"/>
              </a:rPr>
              <a:t>ложку, просил </a:t>
            </a:r>
            <a:r>
              <a:rPr lang="ru-RU" sz="1400" dirty="0">
                <a:solidFill>
                  <a:srgbClr val="000000"/>
                </a:solidFill>
                <a:latin typeface="Times New Roman" pitchFamily="18" charset="0"/>
                <a:cs typeface="Times New Roman" pitchFamily="18" charset="0"/>
              </a:rPr>
              <a:t>показать кукле Степашке, как надо держать ложку</a:t>
            </a:r>
            <a:r>
              <a:rPr lang="ru-RU" sz="1400" dirty="0" smtClean="0">
                <a:solidFill>
                  <a:srgbClr val="000000"/>
                </a:solidFill>
                <a:latin typeface="Times New Roman" pitchFamily="18" charset="0"/>
                <a:cs typeface="Times New Roman" pitchFamily="18" charset="0"/>
              </a:rPr>
              <a:t>.</a:t>
            </a:r>
          </a:p>
          <a:p>
            <a:pPr>
              <a:lnSpc>
                <a:spcPct val="150000"/>
              </a:lnSpc>
            </a:pPr>
            <a:r>
              <a:rPr lang="ru-RU" sz="1400" dirty="0">
                <a:solidFill>
                  <a:srgbClr val="000000"/>
                </a:solidFill>
                <a:latin typeface="Times New Roman" pitchFamily="18" charset="0"/>
                <a:cs typeface="Times New Roman" pitchFamily="18" charset="0"/>
              </a:rPr>
              <a:t>Ребёнок должен пользоваться как минимум ложкой (к концу 4-го года жизни вилкой</a:t>
            </a:r>
            <a:r>
              <a:rPr lang="ru-RU" sz="1400" dirty="0" smtClean="0">
                <a:solidFill>
                  <a:srgbClr val="000000"/>
                </a:solidFill>
                <a:latin typeface="Times New Roman" pitchFamily="18" charset="0"/>
                <a:cs typeface="Times New Roman" pitchFamily="18" charset="0"/>
              </a:rPr>
              <a:t>), правильно </a:t>
            </a:r>
            <a:r>
              <a:rPr lang="ru-RU" sz="1400" dirty="0">
                <a:solidFill>
                  <a:srgbClr val="000000"/>
                </a:solidFill>
                <a:latin typeface="Times New Roman" pitchFamily="18" charset="0"/>
                <a:cs typeface="Times New Roman" pitchFamily="18" charset="0"/>
              </a:rPr>
              <a:t>держать её в руках. Справиться с ложкой – нужное умение, можно сказать – </a:t>
            </a:r>
            <a:r>
              <a:rPr lang="ru-RU" sz="1400" dirty="0" smtClean="0">
                <a:solidFill>
                  <a:srgbClr val="000000"/>
                </a:solidFill>
                <a:latin typeface="Times New Roman" pitchFamily="18" charset="0"/>
                <a:cs typeface="Times New Roman" pitchFamily="18" charset="0"/>
              </a:rPr>
              <a:t>жизненно важное</a:t>
            </a:r>
            <a:r>
              <a:rPr lang="ru-RU" sz="1400" dirty="0">
                <a:solidFill>
                  <a:srgbClr val="000000"/>
                </a:solidFill>
                <a:latin typeface="Times New Roman" pitchFamily="18" charset="0"/>
                <a:cs typeface="Times New Roman" pitchFamily="18" charset="0"/>
              </a:rPr>
              <a:t>.</a:t>
            </a:r>
          </a:p>
          <a:p>
            <a:pPr>
              <a:lnSpc>
                <a:spcPct val="150000"/>
              </a:lnSpc>
            </a:pPr>
            <a:r>
              <a:rPr lang="ru-RU" sz="1400" dirty="0">
                <a:solidFill>
                  <a:srgbClr val="000000"/>
                </a:solidFill>
                <a:latin typeface="Times New Roman" pitchFamily="18" charset="0"/>
                <a:cs typeface="Times New Roman" pitchFamily="18" charset="0"/>
              </a:rPr>
              <a:t>Сервируйте стол на белоснежных салфетках, и дети сразу же начнут стараться не </a:t>
            </a:r>
            <a:r>
              <a:rPr lang="ru-RU" sz="1400" dirty="0" smtClean="0">
                <a:solidFill>
                  <a:srgbClr val="000000"/>
                </a:solidFill>
                <a:latin typeface="Times New Roman" pitchFamily="18" charset="0"/>
                <a:cs typeface="Times New Roman" pitchFamily="18" charset="0"/>
              </a:rPr>
              <a:t>испачкать их</a:t>
            </a:r>
            <a:r>
              <a:rPr lang="ru-RU" sz="1400" dirty="0">
                <a:solidFill>
                  <a:srgbClr val="000000"/>
                </a:solidFill>
                <a:latin typeface="Times New Roman" pitchFamily="18" charset="0"/>
                <a:cs typeface="Times New Roman" pitchFamily="18" charset="0"/>
              </a:rPr>
              <a:t>, не крошить хлеб.</a:t>
            </a:r>
          </a:p>
          <a:p>
            <a:pPr>
              <a:lnSpc>
                <a:spcPct val="150000"/>
              </a:lnSpc>
            </a:pPr>
            <a:r>
              <a:rPr lang="ru-RU" sz="1400" dirty="0">
                <a:solidFill>
                  <a:srgbClr val="000000"/>
                </a:solidFill>
                <a:latin typeface="Times New Roman" pitchFamily="18" charset="0"/>
                <a:cs typeface="Times New Roman" pitchFamily="18" charset="0"/>
              </a:rPr>
              <a:t>Обучая детей мыть руки, взрослый заворачивает рукава своей одежды, намыливает </a:t>
            </a:r>
            <a:r>
              <a:rPr lang="ru-RU" sz="1400" dirty="0" smtClean="0">
                <a:solidFill>
                  <a:srgbClr val="000000"/>
                </a:solidFill>
                <a:latin typeface="Times New Roman" pitchFamily="18" charset="0"/>
                <a:cs typeface="Times New Roman" pitchFamily="18" charset="0"/>
              </a:rPr>
              <a:t>руки, трет </a:t>
            </a:r>
            <a:r>
              <a:rPr lang="ru-RU" sz="1400" dirty="0">
                <a:solidFill>
                  <a:srgbClr val="000000"/>
                </a:solidFill>
                <a:latin typeface="Times New Roman" pitchFamily="18" charset="0"/>
                <a:cs typeface="Times New Roman" pitchFamily="18" charset="0"/>
              </a:rPr>
              <a:t>их, смывает мыло, вытирает руки и только после этого побуждает детей повторить </a:t>
            </a:r>
            <a:r>
              <a:rPr lang="ru-RU" sz="1400" dirty="0" smtClean="0">
                <a:solidFill>
                  <a:srgbClr val="000000"/>
                </a:solidFill>
                <a:latin typeface="Times New Roman" pitchFamily="18" charset="0"/>
                <a:cs typeface="Times New Roman" pitchFamily="18" charset="0"/>
              </a:rPr>
              <a:t>все операции </a:t>
            </a:r>
            <a:r>
              <a:rPr lang="ru-RU" sz="1400" dirty="0">
                <a:solidFill>
                  <a:srgbClr val="000000"/>
                </a:solidFill>
                <a:latin typeface="Times New Roman" pitchFamily="18" charset="0"/>
                <a:cs typeface="Times New Roman" pitchFamily="18" charset="0"/>
              </a:rPr>
              <a:t>в той же последовательности.</a:t>
            </a:r>
          </a:p>
          <a:p>
            <a:pPr>
              <a:lnSpc>
                <a:spcPct val="150000"/>
              </a:lnSpc>
            </a:pPr>
            <a:r>
              <a:rPr lang="ru-RU" sz="1400" dirty="0">
                <a:solidFill>
                  <a:srgbClr val="000000"/>
                </a:solidFill>
                <a:latin typeface="Times New Roman" pitchFamily="18" charset="0"/>
                <a:cs typeface="Times New Roman" pitchFamily="18" charset="0"/>
              </a:rPr>
              <a:t>Показывайте, как нужно «отжать» руки над раковиной, чтобы не забрызгать окружающих </a:t>
            </a:r>
            <a:r>
              <a:rPr lang="ru-RU" sz="1400" dirty="0" smtClean="0">
                <a:solidFill>
                  <a:srgbClr val="000000"/>
                </a:solidFill>
                <a:latin typeface="Times New Roman" pitchFamily="18" charset="0"/>
                <a:cs typeface="Times New Roman" pitchFamily="18" charset="0"/>
              </a:rPr>
              <a:t>и пол</a:t>
            </a:r>
            <a:r>
              <a:rPr lang="ru-RU" sz="1400" dirty="0">
                <a:solidFill>
                  <a:srgbClr val="000000"/>
                </a:solidFill>
                <a:latin typeface="Times New Roman" pitchFamily="18" charset="0"/>
                <a:cs typeface="Times New Roman" pitchFamily="18" charset="0"/>
              </a:rPr>
              <a:t>, как пользоваться полотенцем и тщательно вытирать. Затем предлагайте ребёнку </a:t>
            </a:r>
            <a:r>
              <a:rPr lang="ru-RU" sz="1400" dirty="0" smtClean="0">
                <a:solidFill>
                  <a:srgbClr val="000000"/>
                </a:solidFill>
                <a:latin typeface="Times New Roman" pitchFamily="18" charset="0"/>
                <a:cs typeface="Times New Roman" pitchFamily="18" charset="0"/>
              </a:rPr>
              <a:t>попробовать сделать </a:t>
            </a:r>
            <a:r>
              <a:rPr lang="ru-RU" sz="1400" dirty="0">
                <a:solidFill>
                  <a:srgbClr val="000000"/>
                </a:solidFill>
                <a:latin typeface="Times New Roman" pitchFamily="18" charset="0"/>
                <a:cs typeface="Times New Roman" pitchFamily="18" charset="0"/>
              </a:rPr>
              <a:t>то же.</a:t>
            </a:r>
          </a:p>
          <a:p>
            <a:pPr>
              <a:lnSpc>
                <a:spcPct val="150000"/>
              </a:lnSpc>
            </a:pPr>
            <a:r>
              <a:rPr lang="ru-RU" sz="1400" dirty="0">
                <a:solidFill>
                  <a:srgbClr val="000000"/>
                </a:solidFill>
                <a:latin typeface="Times New Roman" pitchFamily="18" charset="0"/>
                <a:cs typeface="Times New Roman" pitchFamily="18" charset="0"/>
              </a:rPr>
              <a:t>Умение пользоваться туалетом проходит под присмотром взрослого (снимает нижнее </a:t>
            </a:r>
            <a:r>
              <a:rPr lang="ru-RU" sz="1400" dirty="0" smtClean="0">
                <a:solidFill>
                  <a:srgbClr val="000000"/>
                </a:solidFill>
                <a:latin typeface="Times New Roman" pitchFamily="18" charset="0"/>
                <a:cs typeface="Times New Roman" pitchFamily="18" charset="0"/>
              </a:rPr>
              <a:t>бельё, штанишки</a:t>
            </a:r>
            <a:r>
              <a:rPr lang="ru-RU" sz="1400" dirty="0">
                <a:solidFill>
                  <a:srgbClr val="000000"/>
                </a:solidFill>
                <a:latin typeface="Times New Roman" pitchFamily="18" charset="0"/>
                <a:cs typeface="Times New Roman" pitchFamily="18" charset="0"/>
              </a:rPr>
              <a:t>, садится на унитаз, надевает нижнее бельё и штанишки сам). Так же необходимо </a:t>
            </a:r>
            <a:r>
              <a:rPr lang="ru-RU" sz="1400" dirty="0" smtClean="0">
                <a:solidFill>
                  <a:srgbClr val="000000"/>
                </a:solidFill>
                <a:latin typeface="Times New Roman" pitchFamily="18" charset="0"/>
                <a:cs typeface="Times New Roman" pitchFamily="18" charset="0"/>
              </a:rPr>
              <a:t>учить ребёнка </a:t>
            </a:r>
            <a:r>
              <a:rPr lang="ru-RU" sz="1400" dirty="0">
                <a:solidFill>
                  <a:srgbClr val="000000"/>
                </a:solidFill>
                <a:latin typeface="Times New Roman" pitchFamily="18" charset="0"/>
                <a:cs typeface="Times New Roman" pitchFamily="18" charset="0"/>
              </a:rPr>
              <a:t>самостоятельно пользоваться туалетной бумагой.</a:t>
            </a:r>
          </a:p>
          <a:p>
            <a:pPr>
              <a:lnSpc>
                <a:spcPct val="150000"/>
              </a:lnSpc>
            </a:pPr>
            <a:r>
              <a:rPr lang="ru-RU" sz="1400" dirty="0">
                <a:solidFill>
                  <a:srgbClr val="000000"/>
                </a:solidFill>
                <a:latin typeface="Times New Roman" pitchFamily="18" charset="0"/>
                <a:cs typeface="Times New Roman" pitchFamily="18" charset="0"/>
              </a:rPr>
              <a:t>Естественно, дети неодинаково быстро усваивают правила и действия, которым мы их </a:t>
            </a:r>
            <a:r>
              <a:rPr lang="ru-RU" sz="1400" dirty="0" smtClean="0">
                <a:solidFill>
                  <a:srgbClr val="000000"/>
                </a:solidFill>
                <a:latin typeface="Times New Roman" pitchFamily="18" charset="0"/>
                <a:cs typeface="Times New Roman" pitchFamily="18" charset="0"/>
              </a:rPr>
              <a:t>учим. Но </a:t>
            </a:r>
            <a:r>
              <a:rPr lang="ru-RU" sz="1400" dirty="0">
                <a:solidFill>
                  <a:srgbClr val="000000"/>
                </a:solidFill>
                <a:latin typeface="Times New Roman" pitchFamily="18" charset="0"/>
                <a:cs typeface="Times New Roman" pitchFamily="18" charset="0"/>
              </a:rPr>
              <a:t>у каждого ребенка при правильном воспитании вырабатывается стремление все </a:t>
            </a:r>
            <a:r>
              <a:rPr lang="ru-RU" sz="1400" dirty="0" smtClean="0">
                <a:solidFill>
                  <a:srgbClr val="000000"/>
                </a:solidFill>
                <a:latin typeface="Times New Roman" pitchFamily="18" charset="0"/>
                <a:cs typeface="Times New Roman" pitchFamily="18" charset="0"/>
              </a:rPr>
              <a:t>делать самостоятельно</a:t>
            </a:r>
            <a:r>
              <a:rPr lang="ru-RU" sz="1400" dirty="0">
                <a:solidFill>
                  <a:srgbClr val="000000"/>
                </a:solidFill>
                <a:latin typeface="Times New Roman" pitchFamily="18" charset="0"/>
                <a:cs typeface="Times New Roman" pitchFamily="18" charset="0"/>
              </a:rPr>
              <a:t>.</a:t>
            </a:r>
          </a:p>
          <a:p>
            <a:endParaRPr lang="ru-RU" sz="14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6865150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Углы">
  <a:themeElements>
    <a:clrScheme name="Углы">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Углы">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Углы">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102</TotalTime>
  <Words>2293</Words>
  <Application>Microsoft Office PowerPoint</Application>
  <PresentationFormat>Произвольный</PresentationFormat>
  <Paragraphs>371</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Углы</vt:lpstr>
      <vt:lpstr>      Муниципальное дошкольное образовательное учреждение  «Центр развития ребёнка — детский сад»     «Социализация детей младшего дошкольного возраста. Самостоятельность и самообслуживание»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Муниципальное дошкольное образовательное учреждение «Центр развития ребёнка — детский сад»   Подготовка к обучению в школе</dc:title>
  <dc:creator>ЦРР</dc:creator>
  <cp:lastModifiedBy>Катя</cp:lastModifiedBy>
  <cp:revision>22</cp:revision>
  <dcterms:created xsi:type="dcterms:W3CDTF">2022-02-08T11:46:24Z</dcterms:created>
  <dcterms:modified xsi:type="dcterms:W3CDTF">2022-02-09T20:13:30Z</dcterms:modified>
</cp:coreProperties>
</file>