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6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E6AFE-BC4E-44A8-AA8D-71BF196F02BE}" type="datetimeFigureOut">
              <a:rPr lang="ru-RU" smtClean="0"/>
              <a:pPr/>
              <a:t>14.10.2022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1422F-FAE1-4265-B3D9-090F171991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20079"/>
          </a:xfrm>
        </p:spPr>
        <p:txBody>
          <a:bodyPr>
            <a:norm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Муниципальное </a:t>
            </a:r>
            <a:r>
              <a:rPr lang="ru-RU" sz="2000" b="1" dirty="0" smtClean="0"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дошкольное </a:t>
            </a:r>
            <a:r>
              <a:rPr lang="ru-RU" sz="2000" b="1" dirty="0" smtClean="0">
                <a:solidFill>
                  <a:srgbClr val="0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образовательное учреждение</a:t>
            </a:r>
            <a:r>
              <a:rPr lang="ru-RU" sz="2000" b="1" dirty="0" smtClean="0">
                <a:solidFill>
                  <a:prstClr val="white"/>
                </a:solidFill>
                <a:latin typeface="Monotype Corsiva" pitchFamily="66" charset="0"/>
              </a:rPr>
              <a:t/>
            </a:r>
            <a:br>
              <a:rPr lang="ru-RU" sz="2000" b="1" dirty="0" smtClean="0">
                <a:solidFill>
                  <a:prstClr val="white"/>
                </a:solidFill>
                <a:latin typeface="Monotype Corsiva" pitchFamily="66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«Центр развития ребёнка – детский сад»</a:t>
            </a:r>
            <a:endParaRPr lang="ru-RU" sz="2000" b="1" dirty="0" smtClean="0">
              <a:solidFill>
                <a:schemeClr val="tx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340768"/>
            <a:ext cx="7304856" cy="5184576"/>
          </a:xfrm>
        </p:spPr>
        <p:txBody>
          <a:bodyPr>
            <a:normAutofit lnSpcReduction="10000"/>
          </a:bodyPr>
          <a:lstStyle/>
          <a:p>
            <a:endParaRPr lang="ru-RU" b="1" i="1" dirty="0" smtClean="0">
              <a:solidFill>
                <a:schemeClr val="accent2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r>
              <a:rPr lang="ru-RU" sz="4000" b="1" i="1" dirty="0" smtClean="0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Психологическая безопасность  образовательной среды ДОУ»</a:t>
            </a:r>
            <a:endParaRPr lang="ru-RU" sz="4000" b="1" i="1" dirty="0">
              <a:solidFill>
                <a:srgbClr val="C00000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endParaRPr lang="ru-RU" b="1" i="1" dirty="0" smtClean="0">
              <a:solidFill>
                <a:schemeClr val="accent2"/>
              </a:solidFill>
              <a:latin typeface="Monotype Corsiva" pitchFamily="66" charset="0"/>
              <a:cs typeface="Times New Roman" pitchFamily="18" charset="0"/>
            </a:endParaRPr>
          </a:p>
          <a:p>
            <a:endParaRPr lang="ru-RU" b="1" i="1" dirty="0">
              <a:solidFill>
                <a:schemeClr val="accent2"/>
              </a:solidFill>
              <a:latin typeface="Monotype Corsiva" pitchFamily="66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b="1" dirty="0" smtClean="0">
              <a:solidFill>
                <a:schemeClr val="tx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b="1" dirty="0">
              <a:solidFill>
                <a:schemeClr val="tx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b="1" dirty="0" smtClean="0">
              <a:solidFill>
                <a:schemeClr val="tx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Подготовлена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старшим</a:t>
            </a:r>
            <a:r>
              <a:rPr lang="ru-RU" sz="18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воспитателем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8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Мосирчук </a:t>
            </a:r>
            <a:r>
              <a:rPr lang="ru-RU" sz="1800" b="1" dirty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</a:t>
            </a:r>
            <a:r>
              <a:rPr lang="ru-RU" sz="1800" b="1" dirty="0" smtClean="0">
                <a:solidFill>
                  <a:schemeClr val="tx1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.В.</a:t>
            </a:r>
            <a:endParaRPr lang="ru-RU" sz="1800" b="1" dirty="0" smtClean="0">
              <a:solidFill>
                <a:schemeClr val="tx1"/>
              </a:solidFill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b="1" dirty="0" smtClean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Сосново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2022</a:t>
            </a:r>
            <a:endParaRPr lang="ru-RU" sz="1800" b="1" i="1" dirty="0" smtClean="0">
              <a:solidFill>
                <a:schemeClr val="tx1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1266" name="AutoShape 2" descr="https://catherineasquithgallery.com/uploads/posts/2021-02/1613635198_68-p-fon-dlya-prezentatsii-zdorovii-obraz-zhizn-83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https://catherineasquithgallery.com/uploads/posts/2021-02/1613635198_68-p-fon-dlya-prezentatsii-zdorovii-obraz-zhizn-83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https://catherineasquithgallery.com/uploads/posts/2021-02/1613635198_68-p-fon-dlya-prezentatsii-zdorovii-obraz-zhizn-83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Факторы риска в образовательной среде по созданию благоприятного психологического климата</a:t>
            </a:r>
            <a:r>
              <a:rPr lang="ru-RU" sz="30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3000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sz="30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1745432"/>
            <a:ext cx="5915000" cy="4968552"/>
          </a:xfrm>
        </p:spPr>
        <p:txBody>
          <a:bodyPr>
            <a:normAutofit fontScale="62500" lnSpcReduction="20000"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900" b="1" i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РИСКИ, СВЯЗАННЫЕ С ИНДИВИДУАЛЬНЫМИ </a:t>
            </a:r>
            <a:r>
              <a:rPr lang="ru-RU" sz="2900" b="1" i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lang="ru-RU" sz="2900" b="1" i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ЛИЧНОСТНЫМИ ОСОБЕННОСТЯМИ ВОСПИТАННИКОВ</a:t>
            </a:r>
            <a:endParaRPr lang="ru-RU" sz="2900" b="1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отклонения от нормы психического и физического развития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низкая мотивация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трудности адаптации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высокий уровень агрессии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педагогическая запущенность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учебная перегрузка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личностные особенности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страхи, тревожность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низкий уровень самоуважения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трудный характер/темперамент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плохое обращение с ребенком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недостаточные социальные отношения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повышенный или пониженный уровень активности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наличие психопатологических нарушений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Calibri" pitchFamily="34" charset="0"/>
              </a:rPr>
              <a:t>Риски, связанные с особенностями взаимоотношений в диаде 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</a:rPr>
              <a:t> «ребёнок – </a:t>
            </a:r>
            <a:r>
              <a:rPr lang="ru-RU" sz="2800" b="1" i="1" dirty="0" err="1" smtClean="0">
                <a:solidFill>
                  <a:srgbClr val="C00000"/>
                </a:solidFill>
                <a:latin typeface="Monotype Corsiva" pitchFamily="66" charset="0"/>
              </a:rPr>
              <a:t>ребёнок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</a:rPr>
              <a:t>»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204864"/>
            <a:ext cx="5482952" cy="4525963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нарушение межличностных 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отношений, 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насилие, 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нетерпимость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низкая коммуникативная компетентность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деление на лидеров и изгоев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соперничество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плохие отношения между </a:t>
            </a:r>
            <a:r>
              <a:rPr lang="ru-RU" sz="2200" dirty="0" err="1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микрогруппами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Конфликты, грубые выходки и поступки детей, угрозы, оскорбления и прозвища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отклоняющееся поведение: агрессивность, вспыльчивость.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4122"/>
          </a:xfrm>
        </p:spPr>
        <p:txBody>
          <a:bodyPr>
            <a:normAutofit fontScale="90000"/>
          </a:bodyPr>
          <a:lstStyle/>
          <a:p>
            <a:pPr lvl="0"/>
            <a:r>
              <a:rPr lang="ru-RU" sz="27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ru-RU" sz="27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ru-RU" sz="27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ru-RU" sz="27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ru-RU" sz="3100" b="1" i="1" dirty="0" smtClean="0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Calibri" pitchFamily="34" charset="0"/>
              </a:rPr>
              <a:t>Риски психологической безопасности, связанные с отношениями  «педагог - ребенок»</a:t>
            </a:r>
            <a:r>
              <a:rPr lang="ru-RU" b="1" dirty="0" smtClean="0">
                <a:latin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</a:rPr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348880"/>
            <a:ext cx="5410944" cy="3312368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отсутствие доверительных отношений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отсутствие психологической поддержки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авторитарность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незащищенность ребенка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жестокость, безразличие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самоутверждение за счет ребенка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предвзятость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, субъективизм</a:t>
            </a:r>
            <a:endParaRPr lang="ru-RU" sz="2200" dirty="0" smtClean="0"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некомпетентность во взаимодействии с проблемными детьми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27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700" i="1" dirty="0" smtClean="0">
                <a:solidFill>
                  <a:schemeClr val="accent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3100" b="1" i="1" dirty="0" smtClean="0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3100" b="1" i="1" dirty="0" smtClean="0" bmk="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иски психологической безопасности связанные с семьей и отношениями  «детский сад-</a:t>
            </a:r>
            <a:r>
              <a:rPr lang="ru-RU" sz="3100" b="1" i="1" dirty="0" smtClean="0" bmk="bookmark5">
                <a:solidFill>
                  <a:srgbClr val="C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семья», «ребенок - родитель»</a:t>
            </a:r>
            <a:r>
              <a:rPr lang="ru-RU" b="1" i="1" dirty="0" smtClean="0">
                <a:solidFill>
                  <a:srgbClr val="C00000"/>
                </a:solidFill>
                <a:latin typeface="Arial" pitchFamily="34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Arial" pitchFamily="34" charset="0"/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916832"/>
            <a:ext cx="5915000" cy="4713387"/>
          </a:xfrm>
        </p:spPr>
        <p:txBody>
          <a:bodyPr>
            <a:norm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изменение состава семьи, развод родителей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патологии личности родителей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завышенные требования к ребенку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невнимание к ребенку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</a:t>
            </a: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лохая забота о ребенке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семейные конфликты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педагогическая некомпетентность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неполная семья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изменение социального и материального статуса семьи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жестокое обращение с ребенком, асоциальный образ жизни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72819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Направления</a:t>
            </a:r>
            <a:b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в работе по созданию благоприятного психологического климата</a:t>
            </a: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в группе</a:t>
            </a:r>
            <a:r>
              <a:rPr lang="ru-RU" sz="2400" dirty="0" smtClean="0">
                <a:solidFill>
                  <a:srgbClr val="FF0000"/>
                </a:solidFill>
                <a:latin typeface="Monotype Corsiva" pitchFamily="66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Monotype Corsiva" pitchFamily="66" charset="0"/>
                <a:cs typeface="Times New Roman" panose="02020603050405020304" pitchFamily="18" charset="0"/>
              </a:rPr>
            </a:br>
            <a:endParaRPr lang="ru-RU" sz="24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2311205"/>
            <a:ext cx="5338936" cy="4209331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разрешение острых конфликтных ситуаций между детьми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состояний возбуждения, агрессии, тревоги, напряжения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доброжелательных отношений, сплочение группы</a:t>
            </a:r>
          </a:p>
          <a:p>
            <a:pPr lvl="0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произвольности поведения, повышение уровня самосознания 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Формы работы с детьми, направленные на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 разрешение конфликтных ситуаций между детьми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874837"/>
            <a:ext cx="577098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«Петушиные бои», «Два барана», «Бирюльки», «Дракон» и подобные им соревнования для приемлемого выражения соперничества друг с другом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арт-терапевтические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техники для снятия агрессии, напряжения: лепка из пластилина,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тестопластика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песочная терапия, рисование, разрывание бумаги, салфеток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выплеск физической агрессии: сбивание кеглей, башен из кубиков мячом, бросание, перебрасывание мягких мячей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Формы работы с детьми, направленные на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снятие состояний возбуждения, агрессии, тревоги, напряжения</a:t>
            </a:r>
            <a:endParaRPr lang="ru-RU" sz="2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060848"/>
            <a:ext cx="5482952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«Рубка дров», «Снеговик», «Бумажные комочки», «Упрямая подушка»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спокойные игры, рисование, лепка, песочная терапия, игры в зоне уединения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релаксация («Замерзли-растаяли», «Коготки-лапки», «Громко-тихо», «Ласковый ветер», отдых на ковре  в сочетании расслабляющим дыханием под музыкальное сопровождение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Monotype Corsiva" pitchFamily="66" charset="0"/>
              </a:rPr>
              <a:t>Формы работы с детьми, направленные на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формирование доброжелательных отношений, сплочение групп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2132856"/>
            <a:ext cx="5626968" cy="485313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умение видеть в другом хорошие качества «Волшебный колпачок», «Комплименты», «Волшебный стульчик»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на тактильные ощущения «Ласковые волны»,«Слушаем сердечко», «Поздороваемся»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 в парах «Проведи через препятствия», «Остров»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проблемных ситуаций «Ребёнок заболел», «В группе новенькая»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</a:rPr>
              <a:t>Формы работы с детьми, направленные на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развитие произвольности поведения, повышение уровня самосознания и </a:t>
            </a:r>
            <a:r>
              <a:rPr lang="ru-RU" sz="2800" b="1" i="1" dirty="0" err="1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саморегуляции</a:t>
            </a:r>
            <a:endParaRPr lang="ru-RU" sz="28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988840"/>
            <a:ext cx="5626968" cy="442535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«Пианино», «Передай движение», «Кулак-ладонь-ребро»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с правилами (подвижные, дидактические, настольные)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игры на обучение осознанию и выражению эмоций «Сундучок эмоций», «Два мешочка», «Азбука эмоций»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худ. литературы  и специальных терапевтических сказок   с обсуждением поступков героев</a:t>
            </a:r>
          </a:p>
          <a:p>
            <a:pPr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 групповые беседы о поведении, настроении, чувствах («Утренний и вечерний круг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«Волшебный клубок»)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Рекомендации по обеспечению психологической безопасности детей </a:t>
            </a:r>
            <a:r>
              <a:rPr lang="ru-RU" sz="2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097360"/>
            <a:ext cx="6552728" cy="5760640"/>
          </a:xfrm>
        </p:spPr>
        <p:txBody>
          <a:bodyPr>
            <a:normAutofit lnSpcReduction="10000"/>
          </a:bodyPr>
          <a:lstStyle/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каждого ребёнка таким, какой он есть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профессиональной деятельности опираться на добровольную помощь детей, включать их в организационные моменты, в различные виды детской деятельности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затейником и участником детских игр и забав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возрастные и индивидуальные особенности детей, быть всегда  вместе с ними, а не делать что-либо за них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Привлекать родителей к образовательному процессу 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Навязывание своих правил и требований против воли детей – это насилие, даже если ваши намерения благонравны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Запретов и строгих требований не должно быть слишком много - это ведёт к пассивности и низкой самооценке у воспитанников</a:t>
            </a:r>
          </a:p>
          <a:p>
            <a:pPr marL="285750" lvl="0" indent="-285750"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Тихий, застенчивый ребёнок также нуждается в нашей профессиональной  помощи</a:t>
            </a:r>
          </a:p>
          <a:p>
            <a:endParaRPr lang="ru-RU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620688"/>
            <a:ext cx="5842992" cy="5505475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b="1" dirty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Психологическая безопасность</a:t>
            </a:r>
            <a:r>
              <a:rPr lang="ru-RU" sz="2400" dirty="0">
                <a:solidFill>
                  <a:srgbClr val="C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это состояние образовательной среды, свободное от проявлений психологического насилия во взаимодействии, способствующее удовлетворению потребностей в личностно - доверительном общении, создающее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референтную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значимость среды и обеспечивающее психологическое здоровье,  включенных в нее участников.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Monotype Corsiva" pitchFamily="66" charset="0"/>
              <a:ea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Monotype Corsiva" pitchFamily="66" charset="0"/>
                <a:ea typeface="Times New Roman" pitchFamily="18" charset="0"/>
              </a:rPr>
              <a:t>Понятие «Психологическая безопасность»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Monotype Corsiva" pitchFamily="66" charset="0"/>
                <a:ea typeface="Times New Roman" pitchFamily="18" charset="0"/>
              </a:rPr>
              <a:t>чаще всего раскрывается  через использование понятий «здоровье» и «угроза». Само содержание понятия «психологическая безопасность» означает отсутствие  угроз  (опасности) или возможность надежной защиты от них.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31236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СПАСИБО ЗА ВНИМАНИЕ! </a:t>
            </a:r>
            <a:r>
              <a:rPr lang="ru-RU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097360"/>
            <a:ext cx="6552728" cy="5760640"/>
          </a:xfrm>
        </p:spPr>
        <p:txBody>
          <a:bodyPr>
            <a:normAutofit/>
          </a:bodyPr>
          <a:lstStyle/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533531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Модель деятельности ДОУ по укреплению психологической безопасности образовательной среды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2348880"/>
            <a:ext cx="5338936" cy="4137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деятельности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психологической защищенности от всех форм насилия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потребности в личностно-доверительном общении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значимости образовательной среды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Обеспечение психологической защищенности от всех форм насилия</a:t>
            </a:r>
            <a:b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268760"/>
            <a:ext cx="5904656" cy="54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созданию безопасных условий для каждого субъекта ОП и распространению ненасильственных способов взаимодействия, защита от всех форм дискриминации.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эффективную систему экстренной психолого-педагогической помощи и поддержки участникам ОП в кризисных и предкризисных ситуациях.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целенаправленное формирование и обогащение адаптивных ресурсов личности всех участников ОП.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уровень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конфликтологической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компетентности всех участников ОП.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мониторинг уровня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защищенности всех участников ОП.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54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Удовлетворение потребности в личностно-доверительном общении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1634678"/>
            <a:ext cx="5987008" cy="4857403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Внедрять и поддерживать использование интерактивных технологий в образовательном процессе.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Оптимизировать работу по созданию благоприятного психологического климата в ОУ.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внедрять и личностно-ориентированный подход и индивидуализация ОП.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коммуникативной компетентности всех участников образовательного процесса и создавать условия для их личностного роста.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мониторинг степени удовлетворения потребности в личностно-доверительном общении</a:t>
            </a:r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  <a:p>
            <a:pPr>
              <a:buFont typeface="Wingdings" pitchFamily="2" charset="2"/>
              <a:buChar char="ü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Формирование </a:t>
            </a:r>
            <a:r>
              <a:rPr lang="ru-RU" sz="3600" b="1" dirty="0" err="1" smtClean="0">
                <a:solidFill>
                  <a:srgbClr val="C00000"/>
                </a:solidFill>
                <a:latin typeface="Monotype Corsiva" pitchFamily="66" charset="0"/>
              </a:rPr>
              <a:t>референтной</a:t>
            </a: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 значимости образовательной среды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1628800"/>
            <a:ext cx="5770984" cy="50405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Внедрять в практику образовательного процесса современные технологии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типа.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Способствовать получению позитивного социального опыта всех участников образовательного процесса.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компетентность социального  взаимодействия всех участников образовательного процесса.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мониторинг уровня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референтной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значимости образовательной среды для всех участников образовательного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(отношение к среде, принятие  ее ценностей и норм).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6863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Важной составляющей по обеспечению психологической безопасности является</a:t>
            </a:r>
            <a:r>
              <a:rPr lang="ru-RU" sz="2700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anose="02020603050405020304" pitchFamily="18" charset="0"/>
              </a:rPr>
              <a:t> </a:t>
            </a:r>
            <a:r>
              <a:rPr lang="ru-RU" sz="2700" dirty="0" smtClean="0">
                <a:latin typeface="Monotype Corsiva" pitchFamily="66" charset="0"/>
                <a:cs typeface="Times New Roman" panose="02020603050405020304" pitchFamily="18" charset="0"/>
              </a:rPr>
              <a:t>развитие психолого-педагогической компетентности всех участников образовательного процесса.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2204864"/>
            <a:ext cx="5987008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компетентность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психологический инструмент специалиста, который обеспечивает эффективное выполнение его профессиональной деятельности.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Социально-психологический климат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качественная сторона психического состояния группы людей и межличностных отношений. </a:t>
            </a:r>
          </a:p>
          <a:p>
            <a:pPr>
              <a:buFont typeface="Wingdings" pitchFamily="2" charset="2"/>
              <a:buChar char="ü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Социально-психологический климат детского коллектива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психическое состояние детей в группе, оно обусловлено особенностями ее жизнедеятельности</a:t>
            </a:r>
            <a:r>
              <a:rPr lang="ru-RU" sz="2000" dirty="0" smtClean="0"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16198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9023"/>
            <a:ext cx="8229600" cy="1282154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Основными признаками </a:t>
            </a:r>
            <a:b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благоприятного социально-психологического климата для детского коллектива являются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39752" y="1758320"/>
            <a:ext cx="6635080" cy="4781128"/>
          </a:xfrm>
        </p:spPr>
        <p:txBody>
          <a:bodyPr>
            <a:normAutofit fontScale="92500" lnSpcReduction="10000"/>
          </a:bodyPr>
          <a:lstStyle/>
          <a:p>
            <a:pPr marL="457200" indent="-457200"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всего дня хорошее настроение детей;</a:t>
            </a:r>
          </a:p>
          <a:p>
            <a:pPr marL="457200" indent="-457200"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доброжелательность по отношению к взрослым и </a:t>
            </a:r>
          </a:p>
          <a:p>
            <a:pPr fontAlgn="base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сверстникам;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умение детей занять себя делом;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уединиться;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 стороны взрослых отсутствие давления;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знание детей о том, как будет проходить их день, и    что каждый из них может сделать интересного;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высокая степень эмоциональной включенности, сопереживания в проблемных ситуациях, взаимопомощи;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участвовать в коллективной деятельности;</a:t>
            </a:r>
          </a:p>
          <a:p>
            <a:pPr fontAlgn="base">
              <a:buFont typeface="Wingdings" pitchFamily="2" charset="2"/>
              <a:buChar char="ü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удовлетворенность детей принадлежностью к   группе сверстников.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он психол.без..png"/>
          <p:cNvPicPr>
            <a:picLocks noChangeAspect="1"/>
          </p:cNvPicPr>
          <p:nvPr/>
        </p:nvPicPr>
        <p:blipFill>
          <a:blip r:embed="rId2" cstate="print"/>
          <a:srcRect b="2751"/>
          <a:stretch>
            <a:fillRect/>
          </a:stretch>
        </p:blipFill>
        <p:spPr>
          <a:xfrm>
            <a:off x="0" y="0"/>
            <a:ext cx="911160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Причины,</a:t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 из-за которых могут возникнуть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трудности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в работе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по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созданию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благоприятного </a:t>
            </a:r>
            <a:r>
              <a:rPr lang="ru-RU" sz="2400" b="1" dirty="0" smtClean="0">
                <a:solidFill>
                  <a:srgbClr val="C00000"/>
                </a:solidFill>
                <a:latin typeface="Monotype Corsiva" pitchFamily="66" charset="0"/>
                <a:cs typeface="Times New Roman" panose="02020603050405020304" pitchFamily="18" charset="0"/>
              </a:rPr>
              <a:t>психологического климата</a:t>
            </a:r>
            <a:endParaRPr lang="ru-RU" sz="2400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87824" y="2132856"/>
            <a:ext cx="5698976" cy="399330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недостаток психологических знаний участников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нехватка времени, большая учебная нагрузка педагогов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предельной наполняемости групп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неблагоприятная семейная ситуация в семье ребенка</a:t>
            </a:r>
          </a:p>
          <a:p>
            <a:pPr>
              <a:lnSpc>
                <a:spcPct val="110000"/>
              </a:lnSpc>
              <a:buFont typeface="Wingdings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особыми образовательными потребностями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1021</Words>
  <Application>Microsoft Office PowerPoint</Application>
  <PresentationFormat>Экран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Monotype Corsiva</vt:lpstr>
      <vt:lpstr>Times New Roman</vt:lpstr>
      <vt:lpstr>Wingdings</vt:lpstr>
      <vt:lpstr>Тема Office</vt:lpstr>
      <vt:lpstr>Муниципальное дошкольное образовательное учреждение «Центр развития ребёнка – детский сад»</vt:lpstr>
      <vt:lpstr>Презентация PowerPoint</vt:lpstr>
      <vt:lpstr>   Модель деятельности ДОУ по укреплению психологической безопасности образовательной среды   </vt:lpstr>
      <vt:lpstr>  Обеспечение психологической защищенности от всех форм насилия   </vt:lpstr>
      <vt:lpstr>  Удовлетворение потребности в личностно-доверительном общении   </vt:lpstr>
      <vt:lpstr>  Формирование референтной значимости образовательной среды   </vt:lpstr>
      <vt:lpstr> Важной составляющей по обеспечению психологической безопасности является  развитие психолого-педагогической компетентности всех участников образовательного процесса.  </vt:lpstr>
      <vt:lpstr>  Основными признаками  благоприятного социально-психологического климата для детского коллектива являются </vt:lpstr>
      <vt:lpstr>Причины,  из-за которых могут возникнуть трудности в работе  по созданию благоприятного психологического климата</vt:lpstr>
      <vt:lpstr> Факторы риска в образовательной среде по созданию благоприятного психологического климата </vt:lpstr>
      <vt:lpstr>Риски, связанные с особенностями взаимоотношений в диаде  «ребёнок – ребёнок»</vt:lpstr>
      <vt:lpstr>  Риски психологической безопасности, связанные с отношениями  «педагог - ребенок» </vt:lpstr>
      <vt:lpstr>  Риски психологической безопасности связанные с семьей и отношениями  «детский сад- семья», «ребенок - родитель» </vt:lpstr>
      <vt:lpstr>Направления в работе по созданию благоприятного психологического климата в группе </vt:lpstr>
      <vt:lpstr>Формы работы с детьми, направленные на разрешение конфликтных ситуаций между детьми</vt:lpstr>
      <vt:lpstr>Формы работы с детьми, направленные на снятие состояний возбуждения, агрессии, тревоги, напряжения</vt:lpstr>
      <vt:lpstr>Формы работы с детьми, направленные на формирование доброжелательных отношений, сплочение группы</vt:lpstr>
      <vt:lpstr>Формы работы с детьми, направленные на развитие произвольности поведения, повышение уровня самосознания и саморегуляции</vt:lpstr>
      <vt:lpstr> Рекомендации по обеспечению психологической безопасности детей  </vt:lpstr>
      <vt:lpstr> СПАСИБО ЗА ВНИМАНИЕ!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маргарита</dc:creator>
  <cp:lastModifiedBy>ergosum</cp:lastModifiedBy>
  <cp:revision>53</cp:revision>
  <dcterms:created xsi:type="dcterms:W3CDTF">2022-03-31T06:17:35Z</dcterms:created>
  <dcterms:modified xsi:type="dcterms:W3CDTF">2022-10-14T06:24:11Z</dcterms:modified>
</cp:coreProperties>
</file>